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</p:sldMasterIdLst>
  <p:notesMasterIdLst>
    <p:notesMasterId r:id="rId8"/>
  </p:notesMasterIdLst>
  <p:sldIdLst>
    <p:sldId id="259" r:id="rId5"/>
    <p:sldId id="260" r:id="rId6"/>
    <p:sldId id="261" r:id="rId7"/>
  </p:sldIdLst>
  <p:sldSz cx="6858000" cy="9144000" type="screen4x3"/>
  <p:notesSz cx="6950075" cy="9236075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40" roundtripDataSignature="AMtx7mji59jsKfTXHMT0msHnszDRO9+YU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7C61C6-F577-48FC-9982-2A311F76FDA6}" v="1" dt="2026-04-16T17:24:32.604"/>
  </p1510:revLst>
</p1510:revInfo>
</file>

<file path=ppt/tableStyles.xml><?xml version="1.0" encoding="utf-8"?>
<a:tblStyleLst xmlns:a="http://schemas.openxmlformats.org/drawingml/2006/main" def="{493B3D46-50A5-461D-A1FF-B3E24859BDBC}">
  <a:tblStyle styleId="{493B3D46-50A5-461D-A1FF-B3E24859BDB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2880" y="84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42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41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40" Type="http://customschemas.google.com/relationships/presentationmetadata" Target="metadata"/><Relationship Id="rId45" Type="http://schemas.microsoft.com/office/2015/10/relationships/revisionInfo" Target="revisionInfo.xml"/><Relationship Id="rId5" Type="http://schemas.openxmlformats.org/officeDocument/2006/relationships/slide" Target="slides/slide1.xml"/><Relationship Id="rId44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36768" y="0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178050" y="693738"/>
            <a:ext cx="2593975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36768" y="8772668"/>
            <a:ext cx="3011699" cy="4618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2475" tIns="46225" rIns="92475" bIns="462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4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83" name="Google Shape;183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8050" y="693738"/>
            <a:ext cx="2593975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5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0" name="Google Shape;19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8050" y="693738"/>
            <a:ext cx="2593975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6:notes"/>
          <p:cNvSpPr txBox="1">
            <a:spLocks noGrp="1"/>
          </p:cNvSpPr>
          <p:nvPr>
            <p:ph type="body" idx="1"/>
          </p:nvPr>
        </p:nvSpPr>
        <p:spPr>
          <a:xfrm>
            <a:off x="695008" y="4387136"/>
            <a:ext cx="5560060" cy="4156234"/>
          </a:xfrm>
          <a:prstGeom prst="rect">
            <a:avLst/>
          </a:prstGeom>
        </p:spPr>
        <p:txBody>
          <a:bodyPr spcFirstLastPara="1" wrap="square" lIns="92475" tIns="46225" rIns="92475" bIns="462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97" name="Google Shape;19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2178050" y="693738"/>
            <a:ext cx="2593975" cy="346233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5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5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35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5" name="Google Shape;25;p35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26" name="Google Shape;26;p35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sp>
        <p:nvSpPr>
          <p:cNvPr id="27" name="Google Shape;27;p35"/>
          <p:cNvSpPr txBox="1">
            <a:spLocks noGrp="1"/>
          </p:cNvSpPr>
          <p:nvPr>
            <p:ph type="body" idx="2"/>
          </p:nvPr>
        </p:nvSpPr>
        <p:spPr>
          <a:xfrm>
            <a:off x="6172200" y="8610600"/>
            <a:ext cx="914400" cy="91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048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41"/>
          <p:cNvSpPr txBox="1">
            <a:spLocks noGrp="1"/>
          </p:cNvSpPr>
          <p:nvPr>
            <p:ph type="title"/>
          </p:nvPr>
        </p:nvSpPr>
        <p:spPr>
          <a:xfrm>
            <a:off x="472381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1"/>
          <p:cNvSpPr txBox="1"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1pPr>
            <a:lvl2pPr marL="91440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 b="1"/>
            </a:lvl2pPr>
            <a:lvl3pPr marL="1371600" lvl="2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None/>
              <a:defRPr sz="1013" b="1"/>
            </a:lvl3pPr>
            <a:lvl4pPr marL="1828800" lvl="3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4pPr>
            <a:lvl5pPr marL="2286000" lvl="4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5pPr>
            <a:lvl6pPr marL="2743200" lvl="5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6pPr>
            <a:lvl7pPr marL="3200400" lvl="6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7pPr>
            <a:lvl8pPr marL="3657600" lvl="7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8pPr>
            <a:lvl9pPr marL="4114800" lvl="8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9pPr>
          </a:lstStyle>
          <a:p>
            <a:endParaRPr/>
          </a:p>
        </p:txBody>
      </p:sp>
      <p:sp>
        <p:nvSpPr>
          <p:cNvPr id="48" name="Google Shape;48;p41"/>
          <p:cNvSpPr txBox="1">
            <a:spLocks noGrp="1"/>
          </p:cNvSpPr>
          <p:nvPr>
            <p:ph type="body" idx="2"/>
          </p:nvPr>
        </p:nvSpPr>
        <p:spPr>
          <a:xfrm>
            <a:off x="472381" y="3340100"/>
            <a:ext cx="2901255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9" name="Google Shape;49;p41"/>
          <p:cNvSpPr txBox="1">
            <a:spLocks noGrp="1"/>
          </p:cNvSpPr>
          <p:nvPr>
            <p:ph type="body" idx="3"/>
          </p:nvPr>
        </p:nvSpPr>
        <p:spPr>
          <a:xfrm>
            <a:off x="3471863" y="2241551"/>
            <a:ext cx="2915543" cy="10985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350"/>
              <a:buNone/>
              <a:defRPr sz="1350" b="1"/>
            </a:lvl1pPr>
            <a:lvl2pPr marL="91440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None/>
              <a:defRPr sz="1125" b="1"/>
            </a:lvl2pPr>
            <a:lvl3pPr marL="1371600" lvl="2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None/>
              <a:defRPr sz="1013" b="1"/>
            </a:lvl3pPr>
            <a:lvl4pPr marL="1828800" lvl="3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4pPr>
            <a:lvl5pPr marL="2286000" lvl="4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5pPr>
            <a:lvl6pPr marL="2743200" lvl="5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6pPr>
            <a:lvl7pPr marL="3200400" lvl="6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7pPr>
            <a:lvl8pPr marL="3657600" lvl="7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8pPr>
            <a:lvl9pPr marL="4114800" lvl="8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 b="1"/>
            </a:lvl9pPr>
          </a:lstStyle>
          <a:p>
            <a:endParaRPr/>
          </a:p>
        </p:txBody>
      </p:sp>
      <p:sp>
        <p:nvSpPr>
          <p:cNvPr id="50" name="Google Shape;50;p41"/>
          <p:cNvSpPr txBox="1">
            <a:spLocks noGrp="1"/>
          </p:cNvSpPr>
          <p:nvPr>
            <p:ph type="body" idx="4"/>
          </p:nvPr>
        </p:nvSpPr>
        <p:spPr>
          <a:xfrm>
            <a:off x="3471863" y="3340100"/>
            <a:ext cx="2915543" cy="4912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1" name="Google Shape;51;p41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2" name="Google Shape;52;p41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3" name="Google Shape;53;p41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2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2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7" name="Google Shape;57;p42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58" name="Google Shape;58;p42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3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1" name="Google Shape;61;p43"/>
          <p:cNvSpPr txBox="1">
            <a:spLocks noGrp="1"/>
          </p:cNvSpPr>
          <p:nvPr>
            <p:ph type="body" idx="1"/>
          </p:nvPr>
        </p:nvSpPr>
        <p:spPr>
          <a:xfrm>
            <a:off x="2915543" y="1316567"/>
            <a:ext cx="3471863" cy="64981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marL="914400" lvl="1" indent="-328612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575"/>
              <a:buChar char="•"/>
              <a:defRPr sz="1575"/>
            </a:lvl2pPr>
            <a:lvl3pPr marL="1371600" lvl="2" indent="-314325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Char char="•"/>
              <a:defRPr sz="1350"/>
            </a:lvl3pPr>
            <a:lvl4pPr marL="1828800" lvl="3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4pPr>
            <a:lvl5pPr marL="2286000" lvl="4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5pPr>
            <a:lvl6pPr marL="2743200" lvl="5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6pPr>
            <a:lvl7pPr marL="3200400" lvl="6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7pPr>
            <a:lvl8pPr marL="3657600" lvl="7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8pPr>
            <a:lvl9pPr marL="4114800" lvl="8" indent="-300037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Char char="•"/>
              <a:defRPr sz="1125"/>
            </a:lvl9pPr>
          </a:lstStyle>
          <a:p>
            <a:endParaRPr/>
          </a:p>
        </p:txBody>
      </p:sp>
      <p:sp>
        <p:nvSpPr>
          <p:cNvPr id="62" name="Google Shape;62;p43"/>
          <p:cNvSpPr txBox="1">
            <a:spLocks noGrp="1"/>
          </p:cNvSpPr>
          <p:nvPr>
            <p:ph type="body" idx="2"/>
          </p:nvPr>
        </p:nvSpPr>
        <p:spPr>
          <a:xfrm>
            <a:off x="472381" y="2743200"/>
            <a:ext cx="2211883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marL="91440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788"/>
              <a:buNone/>
              <a:defRPr sz="788"/>
            </a:lvl2pPr>
            <a:lvl3pPr marL="1371600" lvl="2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3pPr>
            <a:lvl4pPr marL="1828800" lvl="3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4pPr>
            <a:lvl5pPr marL="2286000" lvl="4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5pPr>
            <a:lvl6pPr marL="2743200" lvl="5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6pPr>
            <a:lvl7pPr marL="3200400" lvl="6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7pPr>
            <a:lvl8pPr marL="3657600" lvl="7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8pPr>
            <a:lvl9pPr marL="4114800" lvl="8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9pPr>
          </a:lstStyle>
          <a:p>
            <a:endParaRPr/>
          </a:p>
        </p:txBody>
      </p:sp>
      <p:sp>
        <p:nvSpPr>
          <p:cNvPr id="63" name="Google Shape;63;p43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4" name="Google Shape;64;p43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65" name="Google Shape;65;p43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4"/>
          <p:cNvSpPr txBox="1">
            <a:spLocks noGrp="1"/>
          </p:cNvSpPr>
          <p:nvPr>
            <p:ph type="title"/>
          </p:nvPr>
        </p:nvSpPr>
        <p:spPr>
          <a:xfrm>
            <a:off x="472381" y="609600"/>
            <a:ext cx="2211883" cy="213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  <a:defRPr sz="18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44"/>
          <p:cNvSpPr>
            <a:spLocks noGrp="1"/>
          </p:cNvSpPr>
          <p:nvPr>
            <p:ph type="pic" idx="2"/>
          </p:nvPr>
        </p:nvSpPr>
        <p:spPr>
          <a:xfrm>
            <a:off x="2915543" y="1316567"/>
            <a:ext cx="3471863" cy="6498167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4"/>
          <p:cNvSpPr txBox="1">
            <a:spLocks noGrp="1"/>
          </p:cNvSpPr>
          <p:nvPr>
            <p:ph type="body" idx="1"/>
          </p:nvPr>
        </p:nvSpPr>
        <p:spPr>
          <a:xfrm>
            <a:off x="472381" y="2743200"/>
            <a:ext cx="2211883" cy="5082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marL="914400" lvl="1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788"/>
              <a:buNone/>
              <a:defRPr sz="788"/>
            </a:lvl2pPr>
            <a:lvl3pPr marL="1371600" lvl="2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675"/>
              <a:buNone/>
              <a:defRPr sz="675"/>
            </a:lvl3pPr>
            <a:lvl4pPr marL="1828800" lvl="3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4pPr>
            <a:lvl5pPr marL="2286000" lvl="4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5pPr>
            <a:lvl6pPr marL="2743200" lvl="5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6pPr>
            <a:lvl7pPr marL="3200400" lvl="6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7pPr>
            <a:lvl8pPr marL="3657600" lvl="7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8pPr>
            <a:lvl9pPr marL="4114800" lvl="8" indent="-2286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563"/>
              <a:buNone/>
              <a:defRPr sz="563"/>
            </a:lvl9pPr>
          </a:lstStyle>
          <a:p>
            <a:endParaRPr/>
          </a:p>
        </p:txBody>
      </p:sp>
      <p:sp>
        <p:nvSpPr>
          <p:cNvPr id="70" name="Google Shape;70;p44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1" name="Google Shape;71;p44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2" name="Google Shape;72;p44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5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45"/>
          <p:cNvSpPr txBox="1">
            <a:spLocks noGrp="1"/>
          </p:cNvSpPr>
          <p:nvPr>
            <p:ph type="body" idx="1"/>
          </p:nvPr>
        </p:nvSpPr>
        <p:spPr>
          <a:xfrm rot="5400000">
            <a:off x="528108" y="2377546"/>
            <a:ext cx="5801784" cy="5915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45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7" name="Google Shape;77;p45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78" name="Google Shape;78;p45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6"/>
          <p:cNvSpPr txBox="1">
            <a:spLocks noGrp="1"/>
          </p:cNvSpPr>
          <p:nvPr>
            <p:ph type="title"/>
          </p:nvPr>
        </p:nvSpPr>
        <p:spPr>
          <a:xfrm rot="5400000">
            <a:off x="1772575" y="3622015"/>
            <a:ext cx="7749117" cy="14787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46"/>
          <p:cNvSpPr txBox="1">
            <a:spLocks noGrp="1"/>
          </p:cNvSpPr>
          <p:nvPr>
            <p:ph type="body" idx="1"/>
          </p:nvPr>
        </p:nvSpPr>
        <p:spPr>
          <a:xfrm rot="5400000">
            <a:off x="-1227799" y="2186121"/>
            <a:ext cx="7749117" cy="43505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2" name="Google Shape;82;p46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3" name="Google Shape;83;p46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84" name="Google Shape;84;p46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3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1767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75"/>
              <a:buFont typeface="Calibri"/>
              <a:buNone/>
              <a:defRPr sz="24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33"/>
          <p:cNvSpPr txBox="1"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8612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Font typeface="Arial"/>
              <a:buChar char="•"/>
              <a:defRPr sz="157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43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350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0037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125"/>
              <a:buFont typeface="Arial"/>
              <a:buChar char="•"/>
              <a:defRPr sz="1125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925" algn="l" rtl="0">
              <a:lnSpc>
                <a:spcPct val="90000"/>
              </a:lnSpc>
              <a:spcBef>
                <a:spcPts val="281"/>
              </a:spcBef>
              <a:spcAft>
                <a:spcPts val="0"/>
              </a:spcAft>
              <a:buClr>
                <a:schemeClr val="dk1"/>
              </a:buClr>
              <a:buSzPts val="1013"/>
              <a:buFont typeface="Arial"/>
              <a:buChar char="•"/>
              <a:defRPr sz="1013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33"/>
          <p:cNvSpPr txBox="1">
            <a:spLocks noGrp="1"/>
          </p:cNvSpPr>
          <p:nvPr>
            <p:ph type="dt" idx="10"/>
          </p:nvPr>
        </p:nvSpPr>
        <p:spPr>
          <a:xfrm>
            <a:off x="471488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3" name="Google Shape;13;p33"/>
          <p:cNvSpPr txBox="1">
            <a:spLocks noGrp="1"/>
          </p:cNvSpPr>
          <p:nvPr>
            <p:ph type="ftr" idx="11"/>
          </p:nvPr>
        </p:nvSpPr>
        <p:spPr>
          <a:xfrm>
            <a:off x="2271713" y="8475134"/>
            <a:ext cx="2314575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675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dirty="0"/>
          </a:p>
        </p:txBody>
      </p:sp>
      <p:sp>
        <p:nvSpPr>
          <p:cNvPr id="14" name="Google Shape;14;p33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0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4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421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6969"/>
              <a:buFont typeface="Calibri"/>
              <a:buNone/>
            </a:pPr>
            <a:r>
              <a:rPr lang="en-US" dirty="0"/>
              <a:t>Wahpeton Park Board Minutes</a:t>
            </a:r>
            <a:endParaRPr dirty="0"/>
          </a:p>
        </p:txBody>
      </p:sp>
      <p:sp>
        <p:nvSpPr>
          <p:cNvPr id="186" name="Google Shape;186;p4"/>
          <p:cNvSpPr txBox="1">
            <a:spLocks noGrp="1"/>
          </p:cNvSpPr>
          <p:nvPr>
            <p:ph type="body" idx="1"/>
          </p:nvPr>
        </p:nvSpPr>
        <p:spPr>
          <a:xfrm>
            <a:off x="0" y="908049"/>
            <a:ext cx="6598920" cy="83269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b="1" dirty="0"/>
              <a:t>April 15, 2026 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575"/>
              <a:buNone/>
            </a:pPr>
            <a:endParaRPr sz="4800" u="sng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Pursuant to due call and notice thereof, a regular meeting of the Wahpeton Park Board was held on Wednesday, April 15, 2026, at 5:15 pm at the Wahpeton Community Center in Wahpeton, North Dakota.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Commissioners present:   Formanek, Watson, Gripentrog. </a:t>
            </a:r>
          </a:p>
          <a:p>
            <a:pPr marL="0" lvl="0" indent="0"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Staff present: Brad Edwardson - Director of Parks and Recreation, Curt Holtz- Park Superintendent,  Kathy Diekman- Zoo Director, Brittney Myhra- HR  Manager -Connie Metcalf – Park Board Clerk.</a:t>
            </a:r>
            <a:endParaRPr sz="4800" dirty="0">
              <a:latin typeface="Aptos Narrow" panose="020B00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Meeting was called to order by Park Board President Watson.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b="1" dirty="0">
                <a:latin typeface="Aptos Narrow" panose="020B0004020202020204" pitchFamily="34" charset="0"/>
                <a:cs typeface="Arial" panose="020B0604020202020204" pitchFamily="34" charset="0"/>
              </a:rPr>
              <a:t>Citizen’s Request: </a:t>
            </a: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none</a:t>
            </a:r>
            <a:endParaRPr lang="en-US" sz="4800" b="1" u="sng" dirty="0">
              <a:latin typeface="Aptos Narrow" panose="020B00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b="1" u="sng" dirty="0">
                <a:latin typeface="Aptos Narrow" panose="020B0004020202020204" pitchFamily="34" charset="0"/>
                <a:cs typeface="Arial" panose="020B0604020202020204" pitchFamily="34" charset="0"/>
              </a:rPr>
              <a:t>Approval of Minutes: </a:t>
            </a:r>
            <a:endParaRPr sz="4800" dirty="0">
              <a:latin typeface="Aptos Narrow" panose="020B0004020202020204" pitchFamily="34" charset="0"/>
              <a:cs typeface="Arial" panose="020B0604020202020204" pitchFamily="34" charset="0"/>
            </a:endParaRPr>
          </a:p>
          <a:p>
            <a:pPr marL="0" indent="0">
              <a:buSzPts val="1200"/>
              <a:buNone/>
            </a:pPr>
            <a:r>
              <a:rPr lang="en-US" sz="4800" b="1" dirty="0">
                <a:latin typeface="Aptos Narrow" panose="020B0004020202020204" pitchFamily="34" charset="0"/>
                <a:cs typeface="Arial" panose="020B0604020202020204" pitchFamily="34" charset="0"/>
              </a:rPr>
              <a:t>*</a:t>
            </a: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Motion by Formaneck to approve the Park Board regular meeting minutes from March 18, 2026, seconded by Gripentrog. MC 3-0.</a:t>
            </a:r>
          </a:p>
          <a:p>
            <a:pPr marL="0" indent="0">
              <a:buSzPts val="1200"/>
              <a:buNone/>
            </a:pPr>
            <a:r>
              <a:rPr lang="en-US" sz="4800" b="1" dirty="0">
                <a:latin typeface="Aptos Narrow" panose="020B0004020202020204" pitchFamily="34" charset="0"/>
                <a:cs typeface="Arial" panose="020B0604020202020204" pitchFamily="34" charset="0"/>
              </a:rPr>
              <a:t>Director of Parks and Recreation: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Three sites south of Walmart being considered.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Bi-weekly meeting with JLG have been going well. Group is working toward sizing the facility to available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funds.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The city has communicated to the park that the WCC will remain as used and  run for foreseeable future.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MSB reg . has begun. Increased fees from $850 to $1000 to cover expenses. 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Music In The Park scheduling is still being worked on.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Summer Food Program reg. is open. Will be completed the week of 4/13.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SOND Track &amp; Field has begun.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 Received Tree City USA award for 2025.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cs typeface="Arial" panose="020B0604020202020204" pitchFamily="34" charset="0"/>
              </a:rPr>
              <a:t>Discussed the WCC gym floor. </a:t>
            </a:r>
          </a:p>
          <a:p>
            <a:pPr marL="0" indent="0">
              <a:buSzPts val="1200"/>
              <a:buNone/>
            </a:pPr>
            <a:r>
              <a:rPr lang="en-US" sz="4800" b="1" dirty="0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Zoo</a:t>
            </a:r>
            <a:r>
              <a:rPr lang="en-US" sz="4800" b="1" dirty="0">
                <a:latin typeface="Aptos Narrow" panose="020B0004020202020204" pitchFamily="34" charset="0"/>
                <a:cs typeface="Arial" panose="020B0604020202020204" pitchFamily="34" charset="0"/>
              </a:rPr>
              <a:t> </a:t>
            </a:r>
            <a:r>
              <a:rPr lang="en-US" sz="4800" b="1" dirty="0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Director: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Zoo Association Board has sent in gaming license application.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Clean Up Day was postponed until April 18</a:t>
            </a:r>
            <a:r>
              <a:rPr lang="en-US" sz="4800" baseline="30000" dirty="0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en-US" sz="4800" dirty="0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 Weather  may delay some projects.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Zoo Director   applied for the Riparian Grant from Bobcat Company to improve the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north pond.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Zoo opens for season April 25</a:t>
            </a:r>
            <a:r>
              <a:rPr lang="en-US" sz="4800" baseline="30000" dirty="0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th</a:t>
            </a:r>
            <a:r>
              <a:rPr lang="en-US" sz="4800" dirty="0">
                <a:latin typeface="Aptos Narrow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</a:p>
          <a:p>
            <a:pPr marL="0" indent="0">
              <a:buSzPts val="1200"/>
              <a:buNone/>
            </a:pPr>
            <a:r>
              <a:rPr lang="en-US" sz="4800" b="1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Commissioner’s Request: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President Watson asked for a different way  to get into the JRF press box. Key pad? Fobs?</a:t>
            </a:r>
          </a:p>
          <a:p>
            <a:pPr marL="0" indent="0">
              <a:buSzPts val="1200"/>
              <a:buNone/>
            </a:pPr>
            <a:r>
              <a:rPr lang="en-US" sz="4800" dirty="0">
                <a:latin typeface="Arial Narrow" panose="020B0606020202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Curt will check into a keypad.</a:t>
            </a:r>
          </a:p>
          <a:p>
            <a:pPr marL="0" indent="0">
              <a:buSzPts val="1200"/>
              <a:buNone/>
            </a:pPr>
            <a:endParaRPr lang="en-US" sz="4800" dirty="0">
              <a:latin typeface="Aptos Narrow" panose="020B00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SzPts val="1200"/>
              <a:buNone/>
            </a:pPr>
            <a:endParaRPr lang="en-US" sz="4800" b="1" u="sng" dirty="0">
              <a:latin typeface="Aptos Narrow" panose="020B00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SzPts val="1200"/>
              <a:buNone/>
            </a:pPr>
            <a:endParaRPr lang="en-US" sz="4800" b="1" u="sng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SzPts val="1200"/>
              <a:buNone/>
            </a:pPr>
            <a:endParaRPr lang="en-US" sz="4800" b="1" u="sng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SzPts val="1200"/>
              <a:buNone/>
            </a:pPr>
            <a:endParaRPr lang="en-US" sz="4800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SzPts val="1200"/>
              <a:buNone/>
            </a:pPr>
            <a:endParaRPr lang="en-US" sz="5025" dirty="0">
              <a:latin typeface="+mj-lt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SzPts val="1200"/>
              <a:buNone/>
            </a:pPr>
            <a:endParaRPr lang="en-US" sz="4400" b="1" dirty="0">
              <a:latin typeface="+mj-lt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SzPts val="1200"/>
              <a:buNone/>
            </a:pPr>
            <a:endParaRPr lang="en-US" sz="5025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57200" lvl="1" indent="0">
              <a:spcBef>
                <a:spcPts val="563"/>
              </a:spcBef>
              <a:buSzPts val="1200"/>
              <a:buNone/>
            </a:pPr>
            <a:endParaRPr lang="en-US" sz="48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lvl="1" indent="0">
              <a:spcBef>
                <a:spcPts val="563"/>
              </a:spcBef>
              <a:buSzPts val="1200"/>
              <a:buNone/>
            </a:pP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>
              <a:spcBef>
                <a:spcPts val="563"/>
              </a:spcBef>
              <a:buSzPts val="1200"/>
              <a:buFont typeface="Arial" panose="020B0604020202020204" pitchFamily="34" charset="0"/>
              <a:buChar char="•"/>
            </a:pP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>
              <a:spcBef>
                <a:spcPts val="563"/>
              </a:spcBef>
              <a:buSzPts val="1200"/>
              <a:buFont typeface="Arial" panose="020B0604020202020204" pitchFamily="34" charset="0"/>
              <a:buChar char="•"/>
            </a:pP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628650" lvl="1" indent="-171450">
              <a:spcBef>
                <a:spcPts val="563"/>
              </a:spcBef>
              <a:buSzPts val="1200"/>
              <a:buFont typeface="Arial" panose="020B0604020202020204" pitchFamily="34" charset="0"/>
              <a:buChar char="•"/>
            </a:pPr>
            <a:endParaRPr lang="en-US" sz="4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400" b="1" dirty="0"/>
              <a:t> </a:t>
            </a:r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b="1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400" b="1" dirty="0"/>
              <a:t>   </a:t>
            </a:r>
          </a:p>
          <a:p>
            <a:pPr marL="0" indent="0">
              <a:lnSpc>
                <a:spcPct val="100000"/>
              </a:lnSpc>
              <a:buSzPts val="1200"/>
              <a:buNone/>
            </a:pPr>
            <a:endParaRPr lang="en-US" sz="4400" dirty="0"/>
          </a:p>
          <a:p>
            <a:pPr marL="0" indent="0">
              <a:lnSpc>
                <a:spcPct val="100000"/>
              </a:lnSpc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b="1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b="1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b="1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b="1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400" b="1" dirty="0"/>
              <a:t>  </a:t>
            </a:r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b="1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b="1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b="1" dirty="0"/>
          </a:p>
          <a:p>
            <a:pPr marL="0" lvl="0" indent="0" algn="l" rtl="0">
              <a:lnSpc>
                <a:spcPct val="12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4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400" dirty="0"/>
              <a:t>  </a:t>
            </a:r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10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48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48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/>
              <a:t>. 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4800" dirty="0"/>
              <a:t> </a:t>
            </a:r>
            <a:endParaRPr sz="48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dirty="0"/>
              <a:t>NovemberFebruary</a:t>
            </a:r>
            <a:endParaRPr dirty="0"/>
          </a:p>
        </p:txBody>
      </p:sp>
      <p:sp>
        <p:nvSpPr>
          <p:cNvPr id="187" name="Google Shape;187;p4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</a:t>
            </a:fld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5"/>
          <p:cNvSpPr txBox="1">
            <a:spLocks noGrp="1"/>
          </p:cNvSpPr>
          <p:nvPr>
            <p:ph type="title"/>
          </p:nvPr>
        </p:nvSpPr>
        <p:spPr>
          <a:xfrm>
            <a:off x="471487" y="170456"/>
            <a:ext cx="5915025" cy="421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6969"/>
              <a:buFont typeface="Calibri"/>
              <a:buNone/>
            </a:pPr>
            <a:r>
              <a:rPr lang="en-US" dirty="0"/>
              <a:t>Wahpeton Park Board </a:t>
            </a:r>
            <a:endParaRPr dirty="0"/>
          </a:p>
        </p:txBody>
      </p:sp>
      <p:sp>
        <p:nvSpPr>
          <p:cNvPr id="193" name="Google Shape;193;p5"/>
          <p:cNvSpPr txBox="1">
            <a:spLocks noGrp="1"/>
          </p:cNvSpPr>
          <p:nvPr>
            <p:ph type="body" idx="1"/>
          </p:nvPr>
        </p:nvSpPr>
        <p:spPr>
          <a:xfrm>
            <a:off x="304799" y="522844"/>
            <a:ext cx="6553201" cy="8552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indent="0">
              <a:buSzPts val="1200"/>
              <a:buNone/>
            </a:pPr>
            <a:r>
              <a:rPr lang="en-US" sz="1200" b="1" u="sng" dirty="0">
                <a:latin typeface="Arial" panose="020B0604020202020204" pitchFamily="34" charset="0"/>
                <a:cs typeface="Arial" panose="020B0604020202020204" pitchFamily="34" charset="0"/>
              </a:rPr>
              <a:t>Reports from Commissioners and Committees:</a:t>
            </a:r>
          </a:p>
          <a:p>
            <a:pPr marL="0" lvl="0" indent="0"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Maintenance / Planning Committee:  </a:t>
            </a:r>
            <a:endParaRPr lang="en-US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>
              <a:buSzPts val="1200"/>
              <a:buNone/>
            </a:pPr>
            <a:r>
              <a:rPr lang="en-US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Buildings: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Quote on WCC floor- $150,000. They would take floor out- </a:t>
            </a:r>
          </a:p>
          <a:p>
            <a:pPr marL="0" lv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we do any repairs- they come and resurface floor. Brad will apply for grants.</a:t>
            </a:r>
          </a:p>
          <a:p>
            <a:pPr marL="0" lv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* Motion by Formaneck in favor of resurfacing the floor but they want grants to   </a:t>
            </a:r>
          </a:p>
          <a:p>
            <a:pPr marL="0" lv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pay for 95% of the floor. Seconded by Gripentrog. MC 3-0.</a:t>
            </a:r>
          </a:p>
          <a:p>
            <a:pPr marL="0" lv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Most restrooms are open now.                                                                                    </a:t>
            </a:r>
          </a:p>
          <a:p>
            <a:pPr marL="0" indent="0"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Grounds: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Baseball Association JRF proposal.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* Formaneck motioned to accept Baseball Proposed to pay Park Board 1/3 share of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batting cage nets as well as 2026 field aeration and fertilization in exchange for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2026 annual payment to Park Board. Also 100 hours of volunteer labor at 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Airport Park Baseball Field. Gripentrog seconded. MC 2-1. ( Yea  -Formaneck and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Watson , Nea – Gripentrog.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Want to install a table on bank of river near golf course fishing pier.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	Multi purpose court boards have been removed.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	City has quotes for 4 new bleacher sets. 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	Will purpose funding late April.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Equipment: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Need to search grants for additional cameras in parks.  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Working on pricing for Tahoe police cruiser from city.  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Receiving a used JD Gator from the city.                      </a:t>
            </a:r>
          </a:p>
          <a:p>
            <a:pPr mar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Planning: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NA</a:t>
            </a:r>
          </a:p>
          <a:p>
            <a:pPr marL="0" indent="0">
              <a:buSzPts val="1200"/>
              <a:buNone/>
            </a:pPr>
            <a:r>
              <a:rPr lang="en-US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Other: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New 5-year plan</a:t>
            </a:r>
          </a:p>
          <a:p>
            <a:pPr marL="0" indent="0"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Personnel/Finance Committee: </a:t>
            </a:r>
          </a:p>
          <a:p>
            <a:pPr marL="0" indent="0">
              <a:buSzPts val="1200"/>
              <a:buNone/>
            </a:pPr>
            <a:r>
              <a:rPr lang="en-US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Personnel: 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No update</a:t>
            </a:r>
          </a:p>
          <a:p>
            <a:pPr marL="0" indent="0">
              <a:buSzPts val="1200"/>
              <a:buNone/>
            </a:pP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Finance:</a:t>
            </a:r>
          </a:p>
          <a:p>
            <a:pPr marL="0" lvl="1" indent="0">
              <a:spcBef>
                <a:spcPts val="563"/>
              </a:spcBef>
              <a:buSzPts val="1200"/>
              <a:buNone/>
            </a:pP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End of month balances 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Park Board $739,6052.96.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Park and Rec Foundation $108,332.50.</a:t>
            </a:r>
          </a:p>
          <a:p>
            <a:pPr marL="0" lvl="1" indent="0">
              <a:spcBef>
                <a:spcPts val="563"/>
              </a:spcBef>
              <a:buSzPts val="1200"/>
              <a:buNone/>
            </a:pPr>
            <a:r>
              <a:rPr lang="en-US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Other Assets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Bell CD - $112, 027.68.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Bell Money Market- $27,744.69.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BMO Money Market - $36,637.24.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Edward Jones  - $7,922.25.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RJ Hughes Trust (US Bank) - $169,431.84.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Fleenor Trust (BMO) - $115,873.82.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Zoo Debt - $379,405.42 (2024 balance.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Financial Reports:</a:t>
            </a:r>
          </a:p>
          <a:p>
            <a:pPr marL="0" lvl="2" indent="0">
              <a:spcBef>
                <a:spcPts val="563"/>
              </a:spcBef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             </a:t>
            </a:r>
          </a:p>
          <a:p>
            <a:pPr marL="0" lvl="5" indent="0">
              <a:lnSpc>
                <a:spcPct val="70000"/>
              </a:lnSpc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	Financial Reports available on request.</a:t>
            </a:r>
          </a:p>
          <a:p>
            <a:pPr marL="0" lvl="5" indent="0">
              <a:lnSpc>
                <a:spcPct val="70000"/>
              </a:lnSpc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                                              </a:t>
            </a:r>
          </a:p>
          <a:p>
            <a:pPr marL="0" lvl="5" indent="0">
              <a:lnSpc>
                <a:spcPct val="70000"/>
              </a:lnSpc>
              <a:spcBef>
                <a:spcPts val="563"/>
              </a:spcBef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3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b="1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b="1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b="1" u="sng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b="1" u="sng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100" b="1" u="sng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sz="1200" b="1" u="sng" dirty="0"/>
          </a:p>
        </p:txBody>
      </p:sp>
      <p:sp>
        <p:nvSpPr>
          <p:cNvPr id="194" name="Google Shape;194;p5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endParaRPr lang="en-US" dirty="0"/>
          </a:p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F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6"/>
          <p:cNvSpPr txBox="1">
            <a:spLocks noGrp="1"/>
          </p:cNvSpPr>
          <p:nvPr>
            <p:ph type="title"/>
          </p:nvPr>
        </p:nvSpPr>
        <p:spPr>
          <a:xfrm>
            <a:off x="471488" y="486834"/>
            <a:ext cx="5915025" cy="421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96969"/>
              <a:buFont typeface="Calibri"/>
              <a:buNone/>
            </a:pPr>
            <a:r>
              <a:rPr lang="en-US" dirty="0"/>
              <a:t>Wahpeton Park Board Minutes</a:t>
            </a:r>
            <a:endParaRPr dirty="0"/>
          </a:p>
        </p:txBody>
      </p:sp>
      <p:sp>
        <p:nvSpPr>
          <p:cNvPr id="200" name="Google Shape;200;p6"/>
          <p:cNvSpPr txBox="1">
            <a:spLocks noGrp="1"/>
          </p:cNvSpPr>
          <p:nvPr>
            <p:ph type="body" idx="1"/>
          </p:nvPr>
        </p:nvSpPr>
        <p:spPr>
          <a:xfrm>
            <a:off x="0" y="908049"/>
            <a:ext cx="6858000" cy="74721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Recreation</a:t>
            </a: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: - Brad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Manager hired for a 2026 Pool Manager at $18/hr.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Summer Kick Off. All Supervisors have been hired.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Katie will host On-Board and Training two weeks prior to Summer Kick off.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Taking Zoo registrations on-line now.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Pool rate increase.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*Motion by Formaneck to increase Lifeguard wages to 14.00/hr. and accept pool rate increases second by Gripentrog. MC 3-0.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200"/>
              <a:buNone/>
            </a:pPr>
            <a:r>
              <a:rPr lang="en-US" sz="1200" b="1" u="sng" dirty="0">
                <a:latin typeface="Arial" panose="020B0604020202020204" pitchFamily="34" charset="0"/>
                <a:cs typeface="Arial" panose="020B0604020202020204" pitchFamily="34" charset="0"/>
              </a:rPr>
              <a:t>Unfinished Business: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200"/>
              <a:buNone/>
            </a:pP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SzPts val="1200"/>
              <a:buNone/>
            </a:pPr>
            <a:r>
              <a:rPr lang="en-US" sz="1200" b="1" u="sng" dirty="0">
                <a:latin typeface="Arial" panose="020B0604020202020204" pitchFamily="34" charset="0"/>
                <a:cs typeface="Arial" panose="020B0604020202020204" pitchFamily="34" charset="0"/>
              </a:rPr>
              <a:t>New Business:</a:t>
            </a:r>
          </a:p>
          <a:p>
            <a:pPr marL="0" indent="0">
              <a:spcBef>
                <a:spcPts val="0"/>
              </a:spcBef>
              <a:buSzPts val="1200"/>
              <a:buNone/>
            </a:pPr>
            <a:endParaRPr lang="en-US" sz="12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u="sng" dirty="0">
                <a:latin typeface="Arial" panose="020B0604020202020204" pitchFamily="34" charset="0"/>
                <a:cs typeface="Arial" panose="020B0604020202020204" pitchFamily="34" charset="0"/>
              </a:rPr>
              <a:t>Scheduled Committee meetings:</a:t>
            </a:r>
          </a:p>
          <a:p>
            <a:pPr marL="628650" lvl="1" indent="-171450">
              <a:spcBef>
                <a:spcPts val="0"/>
              </a:spcBef>
              <a:buSzPts val="1200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Maintenance / Planning Committee – Tuesday, May 12, 2026  – 12 PM – Park Shop.</a:t>
            </a:r>
          </a:p>
          <a:p>
            <a:pPr marL="628650" lvl="1" indent="-171450">
              <a:spcBef>
                <a:spcPts val="0"/>
              </a:spcBef>
              <a:buSzPts val="1200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Personnel / Finance Committee – Wednesday, May 13, 2026 - 12:00  – 12:40 PM  WCC.</a:t>
            </a:r>
          </a:p>
          <a:p>
            <a:pPr marL="628650" lvl="1" indent="-171450">
              <a:spcBef>
                <a:spcPts val="0"/>
              </a:spcBef>
              <a:buSzPts val="1200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Recreation Committee – Thursday, May 14, 2026 - 12:40-12 PM – WCC. </a:t>
            </a:r>
          </a:p>
          <a:p>
            <a:pPr marL="628650" lvl="1" indent="-171450">
              <a:spcBef>
                <a:spcPts val="0"/>
              </a:spcBef>
              <a:buSzPts val="1200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Zoo Committee-</a:t>
            </a:r>
          </a:p>
          <a:p>
            <a:pPr marL="628650" lvl="1" indent="-171450">
              <a:spcBef>
                <a:spcPts val="0"/>
              </a:spcBef>
              <a:buSzPts val="1200"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HOR committee -</a:t>
            </a:r>
            <a:endParaRPr lang="en-US" sz="1200" b="1" u="sng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*Formaneck motioned to approve financial reports and approve Park Board bills, seconded by Gripentrog.  MC.3-0.</a:t>
            </a:r>
            <a:endParaRPr lang="en-US" sz="12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Date of Next meeting: Wednesday, May 20, 2026 - 5:15 PM – Wahpeton Community Center.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Adjournment.  </a:t>
            </a:r>
          </a:p>
          <a:p>
            <a:pPr marL="0" lvl="0" indent="0">
              <a:buSzPts val="1200"/>
              <a:buNone/>
            </a:pPr>
            <a:r>
              <a:rPr lang="en-US" sz="1200" dirty="0">
                <a:latin typeface="Arial" panose="020B0604020202020204" pitchFamily="34" charset="0"/>
                <a:cs typeface="Arial" panose="020B0604020202020204" pitchFamily="34" charset="0"/>
              </a:rPr>
              <a:t>*Gripentrog motioned to adjourn. Second by Formaneck.  MC 3-0.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2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endParaRPr lang="en-US" sz="1200" dirty="0"/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dirty="0"/>
              <a:t>_____________________________                                         ______________________________</a:t>
            </a:r>
          </a:p>
          <a:p>
            <a:pPr marL="0" lvl="0" indent="0" algn="l" rtl="0">
              <a:lnSpc>
                <a:spcPct val="90000"/>
              </a:lnSpc>
              <a:spcBef>
                <a:spcPts val="56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</a:pPr>
            <a:r>
              <a:rPr lang="en-US" sz="1200" b="1" dirty="0"/>
              <a:t>Brian Watson, Park Board President	                             Connie Metcalf, Park Board Clerk</a:t>
            </a:r>
            <a:endParaRPr sz="1200" dirty="0"/>
          </a:p>
        </p:txBody>
      </p:sp>
      <p:sp>
        <p:nvSpPr>
          <p:cNvPr id="201" name="Google Shape;201;p6"/>
          <p:cNvSpPr txBox="1">
            <a:spLocks noGrp="1"/>
          </p:cNvSpPr>
          <p:nvPr>
            <p:ph type="sldNum" idx="12"/>
          </p:nvPr>
        </p:nvSpPr>
        <p:spPr>
          <a:xfrm>
            <a:off x="4843463" y="8475134"/>
            <a:ext cx="1543050" cy="486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03C1346158A34DB9E7624F1DAA89A5" ma:contentTypeVersion="5" ma:contentTypeDescription="Create a new document." ma:contentTypeScope="" ma:versionID="64030999048cb7d7def5356e2fd65796">
  <xsd:schema xmlns:xsd="http://www.w3.org/2001/XMLSchema" xmlns:xs="http://www.w3.org/2001/XMLSchema" xmlns:p="http://schemas.microsoft.com/office/2006/metadata/properties" xmlns:ns3="f15c77ab-4ee1-4729-887f-a5f736db5ca0" xmlns:ns4="9f833610-f7db-4661-a070-36a5cc727e4e" targetNamespace="http://schemas.microsoft.com/office/2006/metadata/properties" ma:root="true" ma:fieldsID="7dc5731883cabf5fdbb77110b37dd4b0" ns3:_="" ns4:_="">
    <xsd:import namespace="f15c77ab-4ee1-4729-887f-a5f736db5ca0"/>
    <xsd:import namespace="9f833610-f7db-4661-a070-36a5cc727e4e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15c77ab-4ee1-4729-887f-a5f736db5ca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f833610-f7db-4661-a070-36a5cc727e4e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ECA83D1-BED2-4635-915A-7414325D90AF}">
  <ds:schemaRefs>
    <ds:schemaRef ds:uri="http://purl.org/dc/elements/1.1/"/>
    <ds:schemaRef ds:uri="http://schemas.microsoft.com/office/2006/metadata/properties"/>
    <ds:schemaRef ds:uri="http://purl.org/dc/terms/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schemas.openxmlformats.org/package/2006/metadata/core-properties"/>
    <ds:schemaRef ds:uri="9f833610-f7db-4661-a070-36a5cc727e4e"/>
    <ds:schemaRef ds:uri="f15c77ab-4ee1-4729-887f-a5f736db5ca0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2344F7D-A03B-4266-8375-719B360C464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15c77ab-4ee1-4729-887f-a5f736db5ca0"/>
    <ds:schemaRef ds:uri="9f833610-f7db-4661-a070-36a5cc727e4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4DC293C-4AAD-44AF-830A-22216252733B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10585</TotalTime>
  <Words>939</Words>
  <Application>Microsoft Office PowerPoint</Application>
  <PresentationFormat>On-screen Show (4:3)</PresentationFormat>
  <Paragraphs>191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Aptos Narrow</vt:lpstr>
      <vt:lpstr>Arial</vt:lpstr>
      <vt:lpstr>Arial Narrow</vt:lpstr>
      <vt:lpstr>Calibri</vt:lpstr>
      <vt:lpstr>Office Theme</vt:lpstr>
      <vt:lpstr>Wahpeton Park Board Minutes</vt:lpstr>
      <vt:lpstr>Wahpeton Park Board </vt:lpstr>
      <vt:lpstr>Wahpeton Park Board Minutes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Wahpeton Park Board</dc:title>
  <dc:creator>user1</dc:creator>
  <cp:lastModifiedBy>Brad Edwardson</cp:lastModifiedBy>
  <cp:revision>54</cp:revision>
  <cp:lastPrinted>2026-04-17T15:47:43Z</cp:lastPrinted>
  <dcterms:created xsi:type="dcterms:W3CDTF">2022-05-11T14:34:01Z</dcterms:created>
  <dcterms:modified xsi:type="dcterms:W3CDTF">2026-05-18T15:02:08Z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0x0101008303C1346158A34DB9E7624F1DAA89A5</vt:lpwstr>
  </property>
</Properties>
</file>