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10"/>
  </p:notesMasterIdLst>
  <p:sldIdLst>
    <p:sldId id="259" r:id="rId5"/>
    <p:sldId id="260" r:id="rId6"/>
    <p:sldId id="261" r:id="rId7"/>
    <p:sldId id="262" r:id="rId8"/>
    <p:sldId id="263" r:id="rId9"/>
  </p:sldIdLst>
  <p:sldSz cx="6858000" cy="9144000" type="screen4x3"/>
  <p:notesSz cx="6950075" cy="9236075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0" roundtripDataSignature="AMtx7mji59jsKfTXHMT0msHnszDRO9+Y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93B3D46-50A5-461D-A1FF-B3E24859BDBC}">
  <a:tblStyle styleId="{493B3D46-50A5-461D-A1FF-B3E24859BDB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10" d="100"/>
          <a:sy n="110" d="100"/>
        </p:scale>
        <p:origin x="1450" y="-237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40" Type="http://customschemas.google.com/relationships/presentationmetadata" Target="metadata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36768" y="0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178050" y="693738"/>
            <a:ext cx="2593975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772668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4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3" name="Google Shape;18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8050" y="693738"/>
            <a:ext cx="2593975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5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0" name="Google Shape;19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8050" y="693738"/>
            <a:ext cx="2593975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6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7" name="Google Shape;1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8050" y="693738"/>
            <a:ext cx="2593975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5"/>
          <p:cNvSpPr txBox="1">
            <a:spLocks noGrp="1"/>
          </p:cNvSpPr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5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5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" name="Google Shape;25;p35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6" name="Google Shape;26;p35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sp>
        <p:nvSpPr>
          <p:cNvPr id="27" name="Google Shape;27;p35"/>
          <p:cNvSpPr txBox="1">
            <a:spLocks noGrp="1"/>
          </p:cNvSpPr>
          <p:nvPr>
            <p:ph type="body" idx="2"/>
          </p:nvPr>
        </p:nvSpPr>
        <p:spPr>
          <a:xfrm>
            <a:off x="6172200" y="8610600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marL="914400" lvl="1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0"/>
          <p:cNvSpPr txBox="1">
            <a:spLocks noGrp="1"/>
          </p:cNvSpPr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40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40"/>
          <p:cNvSpPr txBox="1">
            <a:spLocks noGrp="1"/>
          </p:cNvSpPr>
          <p:nvPr>
            <p:ph type="body" idx="2"/>
          </p:nvPr>
        </p:nvSpPr>
        <p:spPr>
          <a:xfrm>
            <a:off x="3471863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40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3" name="Google Shape;43;p40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4" name="Google Shape;44;p40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1"/>
          <p:cNvSpPr txBox="1">
            <a:spLocks noGrp="1"/>
          </p:cNvSpPr>
          <p:nvPr>
            <p:ph type="title"/>
          </p:nvPr>
        </p:nvSpPr>
        <p:spPr>
          <a:xfrm>
            <a:off x="472381" y="486834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1"/>
          <p:cNvSpPr txBox="1"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1pPr>
            <a:lvl2pPr marL="914400" lvl="1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 b="1"/>
            </a:lvl2pPr>
            <a:lvl3pPr marL="1371600" lvl="2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None/>
              <a:defRPr sz="1013" b="1"/>
            </a:lvl3pPr>
            <a:lvl4pPr marL="1828800" lvl="3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4pPr>
            <a:lvl5pPr marL="2286000" lvl="4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5pPr>
            <a:lvl6pPr marL="2743200" lvl="5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6pPr>
            <a:lvl7pPr marL="3200400" lvl="6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7pPr>
            <a:lvl8pPr marL="3657600" lvl="7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8pPr>
            <a:lvl9pPr marL="4114800" lvl="8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9pPr>
          </a:lstStyle>
          <a:p>
            <a:endParaRPr/>
          </a:p>
        </p:txBody>
      </p:sp>
      <p:sp>
        <p:nvSpPr>
          <p:cNvPr id="48" name="Google Shape;48;p41"/>
          <p:cNvSpPr txBox="1">
            <a:spLocks noGrp="1"/>
          </p:cNvSpPr>
          <p:nvPr>
            <p:ph type="body" idx="2"/>
          </p:nvPr>
        </p:nvSpPr>
        <p:spPr>
          <a:xfrm>
            <a:off x="472381" y="3340100"/>
            <a:ext cx="2901255" cy="491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41"/>
          <p:cNvSpPr txBox="1">
            <a:spLocks noGrp="1"/>
          </p:cNvSpPr>
          <p:nvPr>
            <p:ph type="body" idx="3"/>
          </p:nvPr>
        </p:nvSpPr>
        <p:spPr>
          <a:xfrm>
            <a:off x="3471863" y="2241551"/>
            <a:ext cx="2915543" cy="1098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1pPr>
            <a:lvl2pPr marL="914400" lvl="1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 b="1"/>
            </a:lvl2pPr>
            <a:lvl3pPr marL="1371600" lvl="2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None/>
              <a:defRPr sz="1013" b="1"/>
            </a:lvl3pPr>
            <a:lvl4pPr marL="1828800" lvl="3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4pPr>
            <a:lvl5pPr marL="2286000" lvl="4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5pPr>
            <a:lvl6pPr marL="2743200" lvl="5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6pPr>
            <a:lvl7pPr marL="3200400" lvl="6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7pPr>
            <a:lvl8pPr marL="3657600" lvl="7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8pPr>
            <a:lvl9pPr marL="4114800" lvl="8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9pPr>
          </a:lstStyle>
          <a:p>
            <a:endParaRPr/>
          </a:p>
        </p:txBody>
      </p:sp>
      <p:sp>
        <p:nvSpPr>
          <p:cNvPr id="50" name="Google Shape;50;p41"/>
          <p:cNvSpPr txBox="1">
            <a:spLocks noGrp="1"/>
          </p:cNvSpPr>
          <p:nvPr>
            <p:ph type="body" idx="4"/>
          </p:nvPr>
        </p:nvSpPr>
        <p:spPr>
          <a:xfrm>
            <a:off x="3471863" y="3340100"/>
            <a:ext cx="2915543" cy="491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41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" name="Google Shape;52;p41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" name="Google Shape;53;p41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2"/>
          <p:cNvSpPr txBox="1">
            <a:spLocks noGrp="1"/>
          </p:cNvSpPr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2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" name="Google Shape;57;p42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8" name="Google Shape;58;p42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3"/>
          <p:cNvSpPr txBox="1"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43"/>
          <p:cNvSpPr txBox="1">
            <a:spLocks noGrp="1"/>
          </p:cNvSpPr>
          <p:nvPr>
            <p:ph type="body" idx="1"/>
          </p:nvPr>
        </p:nvSpPr>
        <p:spPr>
          <a:xfrm>
            <a:off x="2915543" y="1316567"/>
            <a:ext cx="3471863" cy="6498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28612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575"/>
              <a:buChar char="•"/>
              <a:defRPr sz="1575"/>
            </a:lvl2pPr>
            <a:lvl3pPr marL="1371600" lvl="2" indent="-3143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3pPr>
            <a:lvl4pPr marL="1828800" lvl="3" indent="-300037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Char char="•"/>
              <a:defRPr sz="1125"/>
            </a:lvl4pPr>
            <a:lvl5pPr marL="2286000" lvl="4" indent="-300037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Char char="•"/>
              <a:defRPr sz="1125"/>
            </a:lvl5pPr>
            <a:lvl6pPr marL="2743200" lvl="5" indent="-300037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Char char="•"/>
              <a:defRPr sz="1125"/>
            </a:lvl6pPr>
            <a:lvl7pPr marL="3200400" lvl="6" indent="-300037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Char char="•"/>
              <a:defRPr sz="1125"/>
            </a:lvl7pPr>
            <a:lvl8pPr marL="3657600" lvl="7" indent="-300037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Char char="•"/>
              <a:defRPr sz="1125"/>
            </a:lvl8pPr>
            <a:lvl9pPr marL="4114800" lvl="8" indent="-300037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Char char="•"/>
              <a:defRPr sz="1125"/>
            </a:lvl9pPr>
          </a:lstStyle>
          <a:p>
            <a:endParaRPr/>
          </a:p>
        </p:txBody>
      </p:sp>
      <p:sp>
        <p:nvSpPr>
          <p:cNvPr id="62" name="Google Shape;62;p43"/>
          <p:cNvSpPr txBox="1">
            <a:spLocks noGrp="1"/>
          </p:cNvSpPr>
          <p:nvPr>
            <p:ph type="body" idx="2"/>
          </p:nvPr>
        </p:nvSpPr>
        <p:spPr>
          <a:xfrm>
            <a:off x="472381" y="2743200"/>
            <a:ext cx="2211883" cy="5082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1pPr>
            <a:lvl2pPr marL="914400" lvl="1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788"/>
              <a:buNone/>
              <a:defRPr sz="788"/>
            </a:lvl2pPr>
            <a:lvl3pPr marL="1371600" lvl="2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3pPr>
            <a:lvl4pPr marL="1828800" lvl="3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4pPr>
            <a:lvl5pPr marL="2286000" lvl="4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5pPr>
            <a:lvl6pPr marL="2743200" lvl="5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6pPr>
            <a:lvl7pPr marL="3200400" lvl="6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7pPr>
            <a:lvl8pPr marL="3657600" lvl="7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8pPr>
            <a:lvl9pPr marL="4114800" lvl="8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9pPr>
          </a:lstStyle>
          <a:p>
            <a:endParaRPr/>
          </a:p>
        </p:txBody>
      </p:sp>
      <p:sp>
        <p:nvSpPr>
          <p:cNvPr id="63" name="Google Shape;63;p43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43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" name="Google Shape;65;p43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4"/>
          <p:cNvSpPr txBox="1"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44"/>
          <p:cNvSpPr>
            <a:spLocks noGrp="1"/>
          </p:cNvSpPr>
          <p:nvPr>
            <p:ph type="pic" idx="2"/>
          </p:nvPr>
        </p:nvSpPr>
        <p:spPr>
          <a:xfrm>
            <a:off x="2915543" y="1316567"/>
            <a:ext cx="3471863" cy="6498167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44"/>
          <p:cNvSpPr txBox="1">
            <a:spLocks noGrp="1"/>
          </p:cNvSpPr>
          <p:nvPr>
            <p:ph type="body" idx="1"/>
          </p:nvPr>
        </p:nvSpPr>
        <p:spPr>
          <a:xfrm>
            <a:off x="472381" y="2743200"/>
            <a:ext cx="2211883" cy="5082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1pPr>
            <a:lvl2pPr marL="914400" lvl="1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788"/>
              <a:buNone/>
              <a:defRPr sz="788"/>
            </a:lvl2pPr>
            <a:lvl3pPr marL="1371600" lvl="2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3pPr>
            <a:lvl4pPr marL="1828800" lvl="3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4pPr>
            <a:lvl5pPr marL="2286000" lvl="4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5pPr>
            <a:lvl6pPr marL="2743200" lvl="5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6pPr>
            <a:lvl7pPr marL="3200400" lvl="6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7pPr>
            <a:lvl8pPr marL="3657600" lvl="7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8pPr>
            <a:lvl9pPr marL="4114800" lvl="8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9pPr>
          </a:lstStyle>
          <a:p>
            <a:endParaRPr/>
          </a:p>
        </p:txBody>
      </p:sp>
      <p:sp>
        <p:nvSpPr>
          <p:cNvPr id="70" name="Google Shape;70;p44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" name="Google Shape;71;p44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2" name="Google Shape;72;p44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5"/>
          <p:cNvSpPr txBox="1">
            <a:spLocks noGrp="1"/>
          </p:cNvSpPr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45"/>
          <p:cNvSpPr txBox="1">
            <a:spLocks noGrp="1"/>
          </p:cNvSpPr>
          <p:nvPr>
            <p:ph type="body" idx="1"/>
          </p:nvPr>
        </p:nvSpPr>
        <p:spPr>
          <a:xfrm rot="5400000">
            <a:off x="528108" y="2377546"/>
            <a:ext cx="5801784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45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7" name="Google Shape;77;p45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" name="Google Shape;78;p45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6"/>
          <p:cNvSpPr txBox="1">
            <a:spLocks noGrp="1"/>
          </p:cNvSpPr>
          <p:nvPr>
            <p:ph type="title"/>
          </p:nvPr>
        </p:nvSpPr>
        <p:spPr>
          <a:xfrm rot="5400000">
            <a:off x="1772575" y="3622015"/>
            <a:ext cx="7749117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46"/>
          <p:cNvSpPr txBox="1">
            <a:spLocks noGrp="1"/>
          </p:cNvSpPr>
          <p:nvPr>
            <p:ph type="body" idx="1"/>
          </p:nvPr>
        </p:nvSpPr>
        <p:spPr>
          <a:xfrm rot="5400000">
            <a:off x="-1227799" y="2186121"/>
            <a:ext cx="7749117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46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3" name="Google Shape;83;p46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" name="Google Shape;84;p46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3"/>
          <p:cNvSpPr txBox="1">
            <a:spLocks noGrp="1"/>
          </p:cNvSpPr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75"/>
              <a:buFont typeface="Calibri"/>
              <a:buNone/>
              <a:defRPr sz="24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3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8612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3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" name="Google Shape;13;p33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4" name="Google Shape;14;p33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"/>
          <p:cNvSpPr txBox="1">
            <a:spLocks noGrp="1"/>
          </p:cNvSpPr>
          <p:nvPr>
            <p:ph type="title"/>
          </p:nvPr>
        </p:nvSpPr>
        <p:spPr>
          <a:xfrm>
            <a:off x="471488" y="486834"/>
            <a:ext cx="5915025" cy="421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6969"/>
              <a:buFont typeface="Calibri"/>
              <a:buNone/>
            </a:pPr>
            <a:r>
              <a:rPr lang="en-US" dirty="0"/>
              <a:t>Wahpeton Park Board Minutes</a:t>
            </a:r>
            <a:endParaRPr dirty="0"/>
          </a:p>
        </p:txBody>
      </p:sp>
      <p:sp>
        <p:nvSpPr>
          <p:cNvPr id="186" name="Google Shape;186;p4"/>
          <p:cNvSpPr txBox="1">
            <a:spLocks noGrp="1"/>
          </p:cNvSpPr>
          <p:nvPr>
            <p:ph type="body" idx="1"/>
          </p:nvPr>
        </p:nvSpPr>
        <p:spPr>
          <a:xfrm>
            <a:off x="0" y="908049"/>
            <a:ext cx="6598920" cy="8326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b="1" dirty="0"/>
              <a:t>March 18, 2026 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</a:pPr>
            <a:endParaRPr sz="4800" u="sng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ptos Narrow" panose="020B0004020202020204" pitchFamily="34" charset="0"/>
                <a:cs typeface="Arial" panose="020B0604020202020204" pitchFamily="34" charset="0"/>
              </a:rPr>
              <a:t>Pursuant to due call and notice thereof, a regular meeting of the Wahpeton Park Board was held on Wednesday, March  18,2026, at 5:15 pm at the Wahpeton Community Center in Wahpeton, North Dakota.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>
              <a:latin typeface="Aptos Narrow" panose="020B00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ptos Narrow" panose="020B0004020202020204" pitchFamily="34" charset="0"/>
                <a:cs typeface="Arial" panose="020B0604020202020204" pitchFamily="34" charset="0"/>
              </a:rPr>
              <a:t>Commissioners present:   Watson, </a:t>
            </a:r>
            <a:r>
              <a:rPr lang="en-US" sz="4800" dirty="0" err="1">
                <a:latin typeface="Aptos Narrow" panose="020B0004020202020204" pitchFamily="34" charset="0"/>
                <a:cs typeface="Arial" panose="020B0604020202020204" pitchFamily="34" charset="0"/>
              </a:rPr>
              <a:t>Formaneck</a:t>
            </a:r>
            <a:r>
              <a:rPr lang="en-US" sz="4800" dirty="0">
                <a:latin typeface="Aptos Narrow" panose="020B0004020202020204" pitchFamily="34" charset="0"/>
                <a:cs typeface="Arial" panose="020B0604020202020204" pitchFamily="34" charset="0"/>
              </a:rPr>
              <a:t>, Gripentrog. </a:t>
            </a:r>
          </a:p>
          <a:p>
            <a:pPr marL="0" lvl="0" indent="0">
              <a:buSzPts val="1200"/>
              <a:buNone/>
            </a:pPr>
            <a:r>
              <a:rPr lang="en-US" sz="4800" dirty="0">
                <a:latin typeface="Aptos Narrow" panose="020B0004020202020204" pitchFamily="34" charset="0"/>
                <a:cs typeface="Arial" panose="020B0604020202020204" pitchFamily="34" charset="0"/>
              </a:rPr>
              <a:t>Staff present: Brad Edwardson - Director of Parks and Recreation, Curt Holtz- Park Superintendent, Brittney Myhra- HR  Manager –Katie Nelson – Rec Manager.</a:t>
            </a:r>
            <a:endParaRPr sz="4800" dirty="0">
              <a:latin typeface="Aptos Narrow" panose="020B00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ptos Narrow" panose="020B0004020202020204" pitchFamily="34" charset="0"/>
                <a:cs typeface="Arial" panose="020B0604020202020204" pitchFamily="34" charset="0"/>
              </a:rPr>
              <a:t>Meeting was called to order by Park Board President Watson.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b="1" dirty="0">
                <a:latin typeface="Aptos Narrow" panose="020B0004020202020204" pitchFamily="34" charset="0"/>
                <a:cs typeface="Arial" panose="020B0604020202020204" pitchFamily="34" charset="0"/>
              </a:rPr>
              <a:t>Citizen’s Request: </a:t>
            </a:r>
            <a:r>
              <a:rPr lang="en-US" sz="4800" dirty="0">
                <a:latin typeface="Aptos Narrow" panose="020B0004020202020204" pitchFamily="34" charset="0"/>
                <a:cs typeface="Arial" panose="020B0604020202020204" pitchFamily="34" charset="0"/>
              </a:rPr>
              <a:t>none</a:t>
            </a:r>
            <a:endParaRPr lang="en-US" sz="4800" b="1" u="sng" dirty="0">
              <a:latin typeface="Aptos Narrow" panose="020B00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b="1" u="sng" dirty="0">
                <a:latin typeface="Aptos Narrow" panose="020B0004020202020204" pitchFamily="34" charset="0"/>
                <a:cs typeface="Arial" panose="020B0604020202020204" pitchFamily="34" charset="0"/>
              </a:rPr>
              <a:t>Approval of Minutes: </a:t>
            </a:r>
            <a:endParaRPr sz="4800" dirty="0">
              <a:latin typeface="Aptos Narrow" panose="020B0004020202020204" pitchFamily="34" charset="0"/>
              <a:cs typeface="Arial" panose="020B0604020202020204" pitchFamily="34" charset="0"/>
            </a:endParaRPr>
          </a:p>
          <a:p>
            <a:pPr marL="0" indent="0">
              <a:buSzPts val="1200"/>
              <a:buNone/>
            </a:pPr>
            <a:r>
              <a:rPr lang="en-US" sz="4800" b="1" dirty="0">
                <a:latin typeface="Aptos Narrow" panose="020B0004020202020204" pitchFamily="34" charset="0"/>
                <a:cs typeface="Arial" panose="020B0604020202020204" pitchFamily="34" charset="0"/>
              </a:rPr>
              <a:t>*</a:t>
            </a:r>
            <a:r>
              <a:rPr lang="en-US" sz="4800" dirty="0">
                <a:latin typeface="Aptos Narrow" panose="020B0004020202020204" pitchFamily="34" charset="0"/>
                <a:cs typeface="Arial" panose="020B0604020202020204" pitchFamily="34" charset="0"/>
              </a:rPr>
              <a:t>Motion by Formaneck to approve the Park Board regular meeting minutes from February 18</a:t>
            </a:r>
            <a:r>
              <a:rPr lang="en-US" sz="4800" baseline="30000" dirty="0">
                <a:latin typeface="Aptos Narrow" panose="020B0004020202020204" pitchFamily="34" charset="0"/>
                <a:cs typeface="Arial" panose="020B0604020202020204" pitchFamily="34" charset="0"/>
              </a:rPr>
              <a:t>th</a:t>
            </a:r>
            <a:r>
              <a:rPr lang="en-US" sz="4800" dirty="0">
                <a:latin typeface="Aptos Narrow" panose="020B0004020202020204" pitchFamily="34" charset="0"/>
                <a:cs typeface="Arial" panose="020B0604020202020204" pitchFamily="34" charset="0"/>
              </a:rPr>
              <a:t>, 2026, seconded by Gripentrog. MC 3-0.</a:t>
            </a:r>
          </a:p>
          <a:p>
            <a:pPr marL="0" indent="0">
              <a:buSzPts val="1200"/>
              <a:buNone/>
            </a:pPr>
            <a:endParaRPr lang="en-US" sz="4800" dirty="0">
              <a:latin typeface="Aptos Narrow" panose="020B00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SzPts val="1200"/>
              <a:buNone/>
            </a:pPr>
            <a:r>
              <a:rPr lang="en-US" sz="4800" b="1" dirty="0">
                <a:latin typeface="Aptos Narrow" panose="020B0004020202020204" pitchFamily="34" charset="0"/>
                <a:cs typeface="Arial" panose="020B0604020202020204" pitchFamily="34" charset="0"/>
              </a:rPr>
              <a:t>Director of Parks and Recreation:</a:t>
            </a:r>
          </a:p>
          <a:p>
            <a:pPr marL="0" indent="0">
              <a:spcBef>
                <a:spcPts val="0"/>
              </a:spcBef>
              <a:buSzPts val="1200"/>
              <a:buNone/>
            </a:pPr>
            <a:endParaRPr lang="en-US" sz="4800" dirty="0">
              <a:latin typeface="Aptos Narrow" panose="020B00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SzPts val="1200"/>
              <a:buNone/>
            </a:pPr>
            <a:r>
              <a:rPr lang="en-US" sz="4800" dirty="0">
                <a:latin typeface="Aptos Narrow" panose="020B0004020202020204" pitchFamily="34" charset="0"/>
                <a:cs typeface="Arial" panose="020B0604020202020204" pitchFamily="34" charset="0"/>
              </a:rPr>
              <a:t>City Council voted to discontinue NDSCS location for wellness center. Bi-weekly meetings for new design and site location.</a:t>
            </a:r>
          </a:p>
          <a:p>
            <a:pPr marL="0" indent="0">
              <a:spcBef>
                <a:spcPts val="0"/>
              </a:spcBef>
              <a:buSzPts val="1200"/>
              <a:buNone/>
            </a:pPr>
            <a:r>
              <a:rPr lang="en-US" sz="4800" dirty="0">
                <a:latin typeface="Aptos Narrow" panose="020B0004020202020204" pitchFamily="34" charset="0"/>
                <a:cs typeface="Arial" panose="020B0604020202020204" pitchFamily="34" charset="0"/>
              </a:rPr>
              <a:t>Park Director would like to see the Community Center remain a part of the Park District.</a:t>
            </a:r>
          </a:p>
          <a:p>
            <a:pPr marL="0" indent="0">
              <a:spcBef>
                <a:spcPts val="0"/>
              </a:spcBef>
              <a:buSzPts val="1200"/>
              <a:buNone/>
            </a:pPr>
            <a:endParaRPr lang="en-US" sz="4800" dirty="0">
              <a:latin typeface="Aptos Narrow" panose="020B00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SzPts val="1200"/>
              <a:buNone/>
            </a:pPr>
            <a:r>
              <a:rPr lang="en-US" sz="4800" dirty="0">
                <a:latin typeface="Aptos Narrow" panose="020B0004020202020204" pitchFamily="34" charset="0"/>
                <a:cs typeface="Arial" panose="020B0604020202020204" pitchFamily="34" charset="0"/>
              </a:rPr>
              <a:t>Wahpeton Park District and CZA are working on Operations Agreement – hope to have ready by April meeting.</a:t>
            </a:r>
          </a:p>
          <a:p>
            <a:pPr marL="0" indent="0">
              <a:spcBef>
                <a:spcPts val="0"/>
              </a:spcBef>
              <a:buSzPts val="1200"/>
              <a:buNone/>
            </a:pPr>
            <a:endParaRPr lang="en-US" sz="4800" dirty="0">
              <a:latin typeface="Aptos Narrow" panose="020B00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SzPts val="1200"/>
              <a:buNone/>
            </a:pPr>
            <a:r>
              <a:rPr lang="en-US" sz="4800" dirty="0">
                <a:latin typeface="Aptos Narrow" panose="020B0004020202020204" pitchFamily="34" charset="0"/>
                <a:cs typeface="Arial" panose="020B0604020202020204" pitchFamily="34" charset="0"/>
              </a:rPr>
              <a:t>Wahpeton Public School has sent over a user agreement for facilities. Currently working on an agreement for Park by referencing WPS and Aberdeen  for future Wahpeton Park District Facilities.</a:t>
            </a:r>
          </a:p>
          <a:p>
            <a:pPr marL="0" indent="0">
              <a:spcBef>
                <a:spcPts val="0"/>
              </a:spcBef>
              <a:buSzPts val="1200"/>
              <a:buNone/>
            </a:pPr>
            <a:endParaRPr lang="en-US" sz="4800" dirty="0">
              <a:latin typeface="Aptos Narrow" panose="020B00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SzPts val="1200"/>
              <a:buNone/>
            </a:pPr>
            <a:r>
              <a:rPr lang="en-US" sz="4800" dirty="0">
                <a:latin typeface="Aptos Narrow" panose="020B0004020202020204" pitchFamily="34" charset="0"/>
                <a:cs typeface="Arial" panose="020B0604020202020204" pitchFamily="34" charset="0"/>
              </a:rPr>
              <a:t>Applied for bobcat grant for equipment &amp; irrigation installation for Sculpture Garden</a:t>
            </a:r>
          </a:p>
          <a:p>
            <a:pPr marL="0" indent="0">
              <a:spcBef>
                <a:spcPts val="0"/>
              </a:spcBef>
              <a:buSzPts val="1200"/>
              <a:buNone/>
            </a:pPr>
            <a:endParaRPr lang="en-US" sz="4800" dirty="0">
              <a:latin typeface="Aptos Narrow" panose="020B00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SzPts val="1200"/>
              <a:buNone/>
            </a:pPr>
            <a:r>
              <a:rPr lang="en-US" sz="4800" dirty="0">
                <a:latin typeface="Aptos Narrow" panose="020B0004020202020204" pitchFamily="34" charset="0"/>
                <a:cs typeface="Arial" panose="020B0604020202020204" pitchFamily="34" charset="0"/>
              </a:rPr>
              <a:t>Men’s softball has started registration.</a:t>
            </a:r>
          </a:p>
          <a:p>
            <a:pPr marL="0" indent="0">
              <a:spcBef>
                <a:spcPts val="0"/>
              </a:spcBef>
              <a:buSzPts val="1200"/>
              <a:buNone/>
            </a:pPr>
            <a:endParaRPr lang="en-US" sz="4800" dirty="0">
              <a:latin typeface="Aptos Narrow" panose="020B00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SzPts val="1200"/>
              <a:buNone/>
            </a:pPr>
            <a:r>
              <a:rPr lang="en-US" sz="4800" dirty="0">
                <a:latin typeface="Aptos Narrow" panose="020B0004020202020204" pitchFamily="34" charset="0"/>
                <a:cs typeface="Arial" panose="020B0604020202020204" pitchFamily="34" charset="0"/>
              </a:rPr>
              <a:t>Music in the Park scheduling has started.</a:t>
            </a:r>
          </a:p>
          <a:p>
            <a:pPr marL="0" indent="0">
              <a:spcBef>
                <a:spcPts val="0"/>
              </a:spcBef>
              <a:buSzPts val="1200"/>
              <a:buNone/>
            </a:pPr>
            <a:endParaRPr lang="en-US" sz="4800" dirty="0">
              <a:latin typeface="Aptos Narrow" panose="020B00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SzPts val="1200"/>
              <a:buNone/>
            </a:pPr>
            <a:r>
              <a:rPr lang="en-US" sz="4800" dirty="0">
                <a:latin typeface="Aptos Narrow" panose="020B0004020202020204" pitchFamily="34" charset="0"/>
                <a:cs typeface="Arial" panose="020B0604020202020204" pitchFamily="34" charset="0"/>
              </a:rPr>
              <a:t>Knights of Columbus Fish Fry – talked to see if fish can be fried outside next year</a:t>
            </a:r>
          </a:p>
          <a:p>
            <a:pPr marL="0" indent="0">
              <a:spcBef>
                <a:spcPts val="0"/>
              </a:spcBef>
              <a:buSzPts val="1200"/>
              <a:buNone/>
            </a:pPr>
            <a:endParaRPr lang="en-US" sz="4800" dirty="0">
              <a:latin typeface="Aptos Narrow" panose="020B0004020202020204" pitchFamily="34" charset="0"/>
              <a:cs typeface="Arial" panose="020B0604020202020204" pitchFamily="34" charset="0"/>
            </a:endParaRPr>
          </a:p>
          <a:p>
            <a:pPr marL="0" indent="0">
              <a:buSzPts val="1200"/>
              <a:buNone/>
            </a:pPr>
            <a:r>
              <a:rPr lang="en-US" sz="4800" b="1" dirty="0">
                <a:latin typeface="Aptos Narrow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Zoo</a:t>
            </a:r>
            <a:r>
              <a:rPr lang="en-US" sz="4800" b="1" dirty="0">
                <a:latin typeface="Aptos Narrow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>
                <a:latin typeface="Aptos Narrow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Director: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Aptos Narrow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Chahinkapa Zoo is working on completing gaming license for Bowling Alley location.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Aptos Narrow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Giving Hearts Day total to date (not including foundation checks) $23,805.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Aptos Narrow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Two Bears and a Brew Class was full and successful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Aptos Narrow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Hop into Spring – inside activities Easter Bunny about $1,000 in memberships sold. Weather affected attendance.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Aptos Narrow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Art4Life conference March 12 – 13</a:t>
            </a:r>
            <a:r>
              <a:rPr lang="en-US" sz="4800" baseline="30000" dirty="0">
                <a:latin typeface="Aptos Narrow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</a:t>
            </a:r>
            <a:r>
              <a:rPr lang="en-US" sz="4800" dirty="0">
                <a:latin typeface="Aptos Narrow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attended by Kathy Diekman, Tom </a:t>
            </a:r>
            <a:r>
              <a:rPr lang="en-US" sz="4800" dirty="0" err="1">
                <a:latin typeface="Aptos Narrow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Schmatlz</a:t>
            </a:r>
            <a:r>
              <a:rPr lang="en-US" sz="4800" dirty="0">
                <a:latin typeface="Aptos Narrow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Dixie Lunn &amp; Alyssa Kleven – Tiny printing press was in attendance as well. Printing Press programs are going well.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Aptos Narrow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West Fargo School District – outreach going well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Aptos Narrow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Would like to host Park Board Members for a meeting and tour group as well.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Aptos Narrow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Zoo opens for season April 25</a:t>
            </a:r>
            <a:r>
              <a:rPr lang="en-US" sz="4800" baseline="30000" dirty="0">
                <a:latin typeface="Aptos Narrow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</a:t>
            </a:r>
            <a:endParaRPr lang="en-US" sz="4800" b="1" u="sng" dirty="0">
              <a:latin typeface="Aptos Narrow" panose="020B00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SzPts val="1200"/>
              <a:buNone/>
            </a:pPr>
            <a:endParaRPr lang="en-US" sz="4800" b="1" u="sng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SzPts val="1200"/>
              <a:buNone/>
            </a:pPr>
            <a:endParaRPr lang="en-US" sz="4800" b="1" u="sng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SzPts val="1200"/>
              <a:buNone/>
            </a:pPr>
            <a:endParaRPr lang="en-US" sz="4800" dirty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SzPts val="1200"/>
              <a:buNone/>
            </a:pPr>
            <a:endParaRPr lang="en-US" sz="5025" dirty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SzPts val="1200"/>
              <a:buNone/>
            </a:pPr>
            <a:endParaRPr lang="en-US" sz="4400" b="1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SzPts val="1200"/>
              <a:buNone/>
            </a:pPr>
            <a:endParaRPr lang="en-US" sz="5025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spcBef>
                <a:spcPts val="563"/>
              </a:spcBef>
              <a:buSzPts val="1200"/>
              <a:buNone/>
            </a:pPr>
            <a:endParaRPr lang="en-US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spcBef>
                <a:spcPts val="563"/>
              </a:spcBef>
              <a:buSzPts val="1200"/>
              <a:buNone/>
            </a:pPr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lvl="1" indent="-171450">
              <a:spcBef>
                <a:spcPts val="563"/>
              </a:spcBef>
              <a:buSzPts val="1200"/>
              <a:buFont typeface="Arial" panose="020B0604020202020204" pitchFamily="34" charset="0"/>
              <a:buChar char="•"/>
            </a:pPr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lvl="1" indent="-171450">
              <a:spcBef>
                <a:spcPts val="563"/>
              </a:spcBef>
              <a:buSzPts val="1200"/>
              <a:buFont typeface="Arial" panose="020B0604020202020204" pitchFamily="34" charset="0"/>
              <a:buChar char="•"/>
            </a:pPr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lvl="1" indent="-171450">
              <a:spcBef>
                <a:spcPts val="563"/>
              </a:spcBef>
              <a:buSzPts val="1200"/>
              <a:buFont typeface="Arial" panose="020B0604020202020204" pitchFamily="34" charset="0"/>
              <a:buChar char="•"/>
            </a:pPr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400" b="1" dirty="0"/>
              <a:t> </a:t>
            </a:r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b="1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400" b="1" dirty="0"/>
              <a:t>   </a:t>
            </a:r>
          </a:p>
          <a:p>
            <a:pPr marL="0" indent="0">
              <a:lnSpc>
                <a:spcPct val="100000"/>
              </a:lnSpc>
              <a:buSzPts val="1200"/>
              <a:buNone/>
            </a:pPr>
            <a:endParaRPr lang="en-US" sz="4400" dirty="0"/>
          </a:p>
          <a:p>
            <a:pPr marL="0" indent="0">
              <a:lnSpc>
                <a:spcPct val="100000"/>
              </a:lnSpc>
              <a:buSzPts val="1200"/>
              <a:buNone/>
            </a:pPr>
            <a:endParaRPr lang="en-US" sz="44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b="1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b="1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b="1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b="1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400" b="1" dirty="0"/>
              <a:t>  </a:t>
            </a:r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b="1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b="1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b="1" dirty="0"/>
          </a:p>
          <a:p>
            <a:pPr marL="0" lvl="0" indent="0" algn="l" rtl="0">
              <a:lnSpc>
                <a:spcPct val="12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400" dirty="0"/>
              <a:t>  </a:t>
            </a:r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4800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/>
              <a:t>. 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/>
              <a:t> </a:t>
            </a:r>
            <a:endParaRPr sz="4800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dirty="0"/>
              <a:t>NovemberFebruary</a:t>
            </a:r>
            <a:endParaRPr dirty="0"/>
          </a:p>
        </p:txBody>
      </p:sp>
      <p:sp>
        <p:nvSpPr>
          <p:cNvPr id="187" name="Google Shape;187;p4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5"/>
          <p:cNvSpPr txBox="1">
            <a:spLocks noGrp="1"/>
          </p:cNvSpPr>
          <p:nvPr>
            <p:ph type="title"/>
          </p:nvPr>
        </p:nvSpPr>
        <p:spPr>
          <a:xfrm>
            <a:off x="471487" y="170456"/>
            <a:ext cx="5915025" cy="421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6969"/>
              <a:buFont typeface="Calibri"/>
              <a:buNone/>
            </a:pPr>
            <a:r>
              <a:rPr lang="en-US" dirty="0"/>
              <a:t>Wahpeton Park Board </a:t>
            </a:r>
            <a:endParaRPr dirty="0"/>
          </a:p>
        </p:txBody>
      </p:sp>
      <p:sp>
        <p:nvSpPr>
          <p:cNvPr id="193" name="Google Shape;193;p5"/>
          <p:cNvSpPr txBox="1">
            <a:spLocks noGrp="1"/>
          </p:cNvSpPr>
          <p:nvPr>
            <p:ph type="body" idx="1"/>
          </p:nvPr>
        </p:nvSpPr>
        <p:spPr>
          <a:xfrm>
            <a:off x="304799" y="522844"/>
            <a:ext cx="6553201" cy="8552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indent="0">
              <a:buSzPts val="1200"/>
              <a:buNone/>
            </a:pPr>
            <a:r>
              <a:rPr lang="en-US" sz="1200" b="1" u="sng" dirty="0">
                <a:latin typeface="Arial" panose="020B0604020202020204" pitchFamily="34" charset="0"/>
                <a:cs typeface="Arial" panose="020B0604020202020204" pitchFamily="34" charset="0"/>
              </a:rPr>
              <a:t>Reports from Commissioners and Committees:</a:t>
            </a:r>
          </a:p>
          <a:p>
            <a:pPr marL="0" lvl="0" indent="0"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Maintenance / Planning Committee:  </a:t>
            </a:r>
          </a:p>
          <a:p>
            <a:pPr marL="0" lvl="0" indent="0">
              <a:buSzPts val="1200"/>
              <a:buNone/>
            </a:pPr>
            <a:r>
              <a:rPr lang="en-US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Planning:  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Wellness Center update.</a:t>
            </a:r>
          </a:p>
          <a:p>
            <a:pPr marL="0" lvl="0" indent="0">
              <a:buSzPts val="1200"/>
              <a:buNone/>
            </a:pPr>
            <a:r>
              <a:rPr lang="en-US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Buildings  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JSF restroom installation timeline with </a:t>
            </a:r>
            <a:r>
              <a:rPr lang="en-US" sz="1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Schmitty’s</a:t>
            </a:r>
            <a:endParaRPr lang="en-US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            New door was installed on Chalet</a:t>
            </a:r>
          </a:p>
          <a:p>
            <a:pPr marL="0" indent="0"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Grounds:  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Director will install and build dug outs for Airport Park. Will bid out 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concrete work.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Pickleball Court – Checking with Dakota Fence – have not heard 		from Newman Fence.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Removed Christmas lights from Holiday Lane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Started pumping water from playground</a:t>
            </a:r>
          </a:p>
          <a:p>
            <a:pPr marL="0" indent="0"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Equipment:</a:t>
            </a:r>
          </a:p>
          <a:p>
            <a:pPr marL="0" indent="0"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           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Called a company and waiting to hear about Zamboni sale – left a 	                   message</a:t>
            </a:r>
          </a:p>
          <a:p>
            <a:pPr marL="0" indent="0">
              <a:buSzPts val="1200"/>
              <a:buNone/>
            </a:pPr>
            <a:r>
              <a:rPr lang="en-US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Other:    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Suggestion of  self draining options for park when planning new 		playground</a:t>
            </a:r>
            <a:endParaRPr lang="en-US" sz="12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SzPts val="1200"/>
              <a:buNone/>
            </a:pPr>
            <a:endParaRPr lang="en-US" sz="12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Personnel/Finance Committee: </a:t>
            </a:r>
          </a:p>
          <a:p>
            <a:pPr marL="0" indent="0">
              <a:buSzPts val="1200"/>
              <a:buNone/>
            </a:pPr>
            <a:r>
              <a:rPr lang="en-US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Personnel: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Pool Manager Hired – working on filling other supervisor positions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                    Director is waiting for Compensation Survey for ND Park District 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                    Employees. Consideration needs to be made on how to get 	                    Wahpeton Park District competitive with like sized communities.</a:t>
            </a:r>
          </a:p>
          <a:p>
            <a:pPr marL="0" indent="0">
              <a:buSzPts val="1200"/>
              <a:buNone/>
            </a:pP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Finance:</a:t>
            </a:r>
          </a:p>
          <a:p>
            <a:pPr marL="0" lvl="1" indent="0">
              <a:spcBef>
                <a:spcPts val="563"/>
              </a:spcBef>
              <a:buSzPts val="1200"/>
              <a:buNone/>
            </a:pP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End of month balances 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Park Board $416,853.53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		Park and Rec Foundation $105,225.10.</a:t>
            </a:r>
          </a:p>
          <a:p>
            <a:pPr marL="0" lvl="1" indent="0">
              <a:spcBef>
                <a:spcPts val="563"/>
              </a:spcBef>
              <a:buSzPts val="1200"/>
              <a:buNone/>
            </a:pP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Other Assets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Bell CD - $112, 027.68.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Bell Money Market- $27,719.97.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BMO Money Market - $36,637.24.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Edward Jones  - $7,922.25.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RJ Hughes Trust (US Bank) - $169,431.84.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Fleenor Trust (BMO) - $115,873.82.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Zoo Debt - $379,405.42 (2024 balance.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              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Financial Reports:</a:t>
            </a:r>
          </a:p>
          <a:p>
            <a:pPr marL="0" lvl="5" indent="0">
              <a:lnSpc>
                <a:spcPct val="70000"/>
              </a:lnSpc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Financial Reports available on request.</a:t>
            </a:r>
          </a:p>
          <a:p>
            <a:pPr marL="0" lvl="5" indent="0">
              <a:lnSpc>
                <a:spcPct val="70000"/>
              </a:lnSpc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endParaRPr lang="en-US" sz="3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3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100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100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100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100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100" b="1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100" b="1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100" b="1" u="sng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100" b="1" u="sng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100" b="1" u="sng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200" b="1" u="sng" dirty="0"/>
          </a:p>
        </p:txBody>
      </p:sp>
      <p:sp>
        <p:nvSpPr>
          <p:cNvPr id="194" name="Google Shape;194;p5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"/>
          <p:cNvSpPr txBox="1">
            <a:spLocks noGrp="1"/>
          </p:cNvSpPr>
          <p:nvPr>
            <p:ph type="title"/>
          </p:nvPr>
        </p:nvSpPr>
        <p:spPr>
          <a:xfrm>
            <a:off x="471488" y="486834"/>
            <a:ext cx="5915025" cy="421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6969"/>
              <a:buFont typeface="Calibri"/>
              <a:buNone/>
            </a:pPr>
            <a:r>
              <a:rPr lang="en-US" dirty="0"/>
              <a:t>Wahpeton Park Board Minutes</a:t>
            </a:r>
            <a:endParaRPr dirty="0"/>
          </a:p>
        </p:txBody>
      </p:sp>
      <p:sp>
        <p:nvSpPr>
          <p:cNvPr id="200" name="Google Shape;200;p6"/>
          <p:cNvSpPr txBox="1">
            <a:spLocks noGrp="1"/>
          </p:cNvSpPr>
          <p:nvPr>
            <p:ph type="body" idx="1"/>
          </p:nvPr>
        </p:nvSpPr>
        <p:spPr>
          <a:xfrm>
            <a:off x="0" y="908049"/>
            <a:ext cx="6858000" cy="7472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Recreation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: - Katie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Pool Manager Hired – need more lifeguards. Lots are leaving to nanny jobs that pay more.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WCC is officially a Silver Sneakers Site.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Rec Jr has started again.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K-2 Flag Football was VERY successful – minimal costs - shirts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All summer programming is current and up on the website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Track starts April 7</a:t>
            </a:r>
            <a:r>
              <a:rPr lang="en-U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Men’s Basketball has one more week of games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Frozen Finale – 2</a:t>
            </a:r>
            <a:r>
              <a:rPr lang="en-U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tournament under belt and went much smoother that the last. Help from Rec staff for taking admission (Connie and Brittney). Brad helped clean High School.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n-US" sz="12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200"/>
              <a:buNone/>
            </a:pPr>
            <a:r>
              <a:rPr lang="en-US" sz="1200" b="1" u="sng" dirty="0">
                <a:latin typeface="Arial" panose="020B0604020202020204" pitchFamily="34" charset="0"/>
                <a:cs typeface="Arial" panose="020B0604020202020204" pitchFamily="34" charset="0"/>
              </a:rPr>
              <a:t>Unfinished Business: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200"/>
              <a:buNone/>
            </a:pP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200"/>
              <a:buNone/>
            </a:pPr>
            <a:r>
              <a:rPr lang="en-US" sz="1200" b="1" u="sng" dirty="0">
                <a:latin typeface="Arial" panose="020B0604020202020204" pitchFamily="34" charset="0"/>
                <a:cs typeface="Arial" panose="020B0604020202020204" pitchFamily="34" charset="0"/>
              </a:rPr>
              <a:t>New Business:</a:t>
            </a:r>
          </a:p>
          <a:p>
            <a:pPr marL="0" indent="0">
              <a:spcBef>
                <a:spcPts val="0"/>
              </a:spcBef>
              <a:buSzPts val="1200"/>
              <a:buNone/>
            </a:pPr>
            <a:endParaRPr lang="en-US" sz="12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b="1" u="sng" dirty="0">
                <a:latin typeface="Arial" panose="020B0604020202020204" pitchFamily="34" charset="0"/>
                <a:cs typeface="Arial" panose="020B0604020202020204" pitchFamily="34" charset="0"/>
              </a:rPr>
              <a:t>Scheduled Committee meetings:</a:t>
            </a:r>
          </a:p>
          <a:p>
            <a:pPr marL="628650" lvl="1" indent="-171450">
              <a:spcBef>
                <a:spcPts val="0"/>
              </a:spcBef>
              <a:buSzPts val="1200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Maintenance / Planning Committee – Tuesday, April 7th, 2026  – 12 pm – Park Shop.</a:t>
            </a:r>
          </a:p>
          <a:p>
            <a:pPr marL="628650" lvl="1" indent="-171450">
              <a:spcBef>
                <a:spcPts val="0"/>
              </a:spcBef>
              <a:buSzPts val="1200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Personnel / Finance Committee – Wednesday, April 8th, 2026 - 12:00  – 12:40 PM  WCC.</a:t>
            </a:r>
          </a:p>
          <a:p>
            <a:pPr marL="628650" lvl="1" indent="-171450">
              <a:spcBef>
                <a:spcPts val="0"/>
              </a:spcBef>
              <a:buSzPts val="1200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Recreation Committee – Thursday, April 9th, 2026 - 12:00-1PM – WCC. </a:t>
            </a:r>
          </a:p>
          <a:p>
            <a:pPr marL="628650" lvl="1" indent="-171450">
              <a:spcBef>
                <a:spcPts val="0"/>
              </a:spcBef>
              <a:buSzPts val="1200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Zoo Committee- N/A</a:t>
            </a:r>
          </a:p>
          <a:p>
            <a:pPr marL="628650" lvl="1" indent="-171450">
              <a:spcBef>
                <a:spcPts val="0"/>
              </a:spcBef>
              <a:buSzPts val="1200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HOR committee –N/A</a:t>
            </a:r>
            <a:endParaRPr lang="en-US" sz="1200" b="1" u="sng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Formaneck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motioned to approve financial reports and approve Park Board bills, seconded by Gripentrog.  MC.3-0.</a:t>
            </a:r>
            <a:endParaRPr lang="en-US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Date of Next meeting: Wednesday, April 15, 2026- 5:15 PM – Wahpeton Community Center.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Adjournment.  </a:t>
            </a:r>
          </a:p>
          <a:p>
            <a:pPr marL="0" lv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Formaneck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motioned to adjourn. Second by Gripentrog.  MC 3-0.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200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200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/>
              <a:t>_____________________________                                         ______________________________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b="1" dirty="0"/>
              <a:t>Brian Watson, Park Board President	                             Connie Metcalf, Park Board Clerk</a:t>
            </a:r>
            <a:endParaRPr sz="1200" dirty="0"/>
          </a:p>
        </p:txBody>
      </p:sp>
      <p:sp>
        <p:nvSpPr>
          <p:cNvPr id="201" name="Google Shape;201;p6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C9457-AB04-1B0A-5651-8A47EF852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BD64EE-8A46-B51D-0989-30383B0F56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962E86-41D3-66AA-FEC0-79449A0B35F7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306B8D-43C5-A02C-56E1-5F256655917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918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99C0A-A3D3-099F-0952-DAD6E8B6E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BE52EC-4B02-65F9-EF65-BD929700C6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EF05EA-976E-A66C-400F-3E8207BF44C0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300F4F-4691-A6F1-66B8-1B58881697A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709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303C1346158A34DB9E7624F1DAA89A5" ma:contentTypeVersion="5" ma:contentTypeDescription="Create a new document." ma:contentTypeScope="" ma:versionID="64030999048cb7d7def5356e2fd65796">
  <xsd:schema xmlns:xsd="http://www.w3.org/2001/XMLSchema" xmlns:xs="http://www.w3.org/2001/XMLSchema" xmlns:p="http://schemas.microsoft.com/office/2006/metadata/properties" xmlns:ns3="f15c77ab-4ee1-4729-887f-a5f736db5ca0" xmlns:ns4="9f833610-f7db-4661-a070-36a5cc727e4e" targetNamespace="http://schemas.microsoft.com/office/2006/metadata/properties" ma:root="true" ma:fieldsID="7dc5731883cabf5fdbb77110b37dd4b0" ns3:_="" ns4:_="">
    <xsd:import namespace="f15c77ab-4ee1-4729-887f-a5f736db5ca0"/>
    <xsd:import namespace="9f833610-f7db-4661-a070-36a5cc727e4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5c77ab-4ee1-4729-887f-a5f736db5c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833610-f7db-4661-a070-36a5cc727e4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2344F7D-A03B-4266-8375-719B360C46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15c77ab-4ee1-4729-887f-a5f736db5ca0"/>
    <ds:schemaRef ds:uri="9f833610-f7db-4661-a070-36a5cc727e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4DC293C-4AAD-44AF-830A-22216252733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ECA83D1-BED2-4635-915A-7414325D90AF}">
  <ds:schemaRefs>
    <ds:schemaRef ds:uri="http://purl.org/dc/elements/1.1/"/>
    <ds:schemaRef ds:uri="9f833610-f7db-4661-a070-36a5cc727e4e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f15c77ab-4ee1-4729-887f-a5f736db5ca0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10416</TotalTime>
  <Words>942</Words>
  <Application>Microsoft Office PowerPoint</Application>
  <PresentationFormat>On-screen Show (4:3)</PresentationFormat>
  <Paragraphs>193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 Narrow</vt:lpstr>
      <vt:lpstr>Arial</vt:lpstr>
      <vt:lpstr>Calibri</vt:lpstr>
      <vt:lpstr>Office Theme</vt:lpstr>
      <vt:lpstr>Wahpeton Park Board Minutes</vt:lpstr>
      <vt:lpstr>Wahpeton Park Board </vt:lpstr>
      <vt:lpstr>Wahpeton Park Board Minutes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Wahpeton Park Board</dc:title>
  <dc:creator>user1</dc:creator>
  <cp:lastModifiedBy>Brittney Myhra</cp:lastModifiedBy>
  <cp:revision>57</cp:revision>
  <cp:lastPrinted>2026-01-23T20:10:31Z</cp:lastPrinted>
  <dcterms:created xsi:type="dcterms:W3CDTF">2022-05-11T14:34:01Z</dcterms:created>
  <dcterms:modified xsi:type="dcterms:W3CDTF">2026-03-23T19:05:08Z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0x0101008303C1346158A34DB9E7624F1DAA89A5</vt:lpwstr>
  </property>
</Properties>
</file>