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8"/>
  </p:notesMasterIdLst>
  <p:sldIdLst>
    <p:sldId id="259" r:id="rId5"/>
    <p:sldId id="260" r:id="rId6"/>
    <p:sldId id="261" r:id="rId7"/>
  </p:sldIdLst>
  <p:sldSz cx="6858000" cy="9144000" type="screen4x3"/>
  <p:notesSz cx="6950075" cy="92360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0" roundtripDataSignature="AMtx7mji59jsKfTXHMT0msHnszDRO9+Y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93B3D46-50A5-461D-A1FF-B3E24859BDBC}">
  <a:tblStyle styleId="{493B3D46-50A5-461D-A1FF-B3E24859BDB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2952" y="6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40" Type="http://customschemas.google.com/relationships/presentationmetadata" Target="metadata"/><Relationship Id="rId5" Type="http://schemas.openxmlformats.org/officeDocument/2006/relationships/slide" Target="slides/slide1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11699" cy="461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36768" y="0"/>
            <a:ext cx="3011699" cy="461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178050" y="693738"/>
            <a:ext cx="259397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772668"/>
            <a:ext cx="3011699" cy="461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:notes"/>
          <p:cNvSpPr txBox="1">
            <a:spLocks noGrp="1"/>
          </p:cNvSpPr>
          <p:nvPr>
            <p:ph type="body" idx="1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3" name="Google Shape;1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8050" y="693738"/>
            <a:ext cx="259397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5:notes"/>
          <p:cNvSpPr txBox="1">
            <a:spLocks noGrp="1"/>
          </p:cNvSpPr>
          <p:nvPr>
            <p:ph type="body" idx="1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0" name="Google Shape;19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8050" y="693738"/>
            <a:ext cx="259397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6:notes"/>
          <p:cNvSpPr txBox="1">
            <a:spLocks noGrp="1"/>
          </p:cNvSpPr>
          <p:nvPr>
            <p:ph type="body" idx="1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7" name="Google Shape;19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8050" y="693738"/>
            <a:ext cx="259397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5"/>
          <p:cNvSpPr txBox="1"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dt" idx="10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5" name="Google Shape;25;p35"/>
          <p:cNvSpPr txBox="1">
            <a:spLocks noGrp="1"/>
          </p:cNvSpPr>
          <p:nvPr>
            <p:ph type="ftr" idx="11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6" name="Google Shape;26;p35"/>
          <p:cNvSpPr txBox="1">
            <a:spLocks noGrp="1"/>
          </p:cNvSpPr>
          <p:nvPr>
            <p:ph type="sldNum" idx="12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27" name="Google Shape;27;p35"/>
          <p:cNvSpPr txBox="1">
            <a:spLocks noGrp="1"/>
          </p:cNvSpPr>
          <p:nvPr>
            <p:ph type="body" idx="2"/>
          </p:nvPr>
        </p:nvSpPr>
        <p:spPr>
          <a:xfrm>
            <a:off x="6172200" y="86106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marL="914400" lvl="1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0"/>
          <p:cNvSpPr txBox="1"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40"/>
          <p:cNvSpPr txBox="1">
            <a:spLocks noGrp="1"/>
          </p:cNvSpPr>
          <p:nvPr>
            <p:ph type="body" idx="2"/>
          </p:nvPr>
        </p:nvSpPr>
        <p:spPr>
          <a:xfrm>
            <a:off x="3471863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40"/>
          <p:cNvSpPr txBox="1">
            <a:spLocks noGrp="1"/>
          </p:cNvSpPr>
          <p:nvPr>
            <p:ph type="dt" idx="10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3" name="Google Shape;43;p40"/>
          <p:cNvSpPr txBox="1">
            <a:spLocks noGrp="1"/>
          </p:cNvSpPr>
          <p:nvPr>
            <p:ph type="ftr" idx="11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4" name="Google Shape;44;p40"/>
          <p:cNvSpPr txBox="1">
            <a:spLocks noGrp="1"/>
          </p:cNvSpPr>
          <p:nvPr>
            <p:ph type="sldNum" idx="12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1"/>
          <p:cNvSpPr txBox="1">
            <a:spLocks noGrp="1"/>
          </p:cNvSpPr>
          <p:nvPr>
            <p:ph type="title"/>
          </p:nvPr>
        </p:nvSpPr>
        <p:spPr>
          <a:xfrm>
            <a:off x="472381" y="486834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1pPr>
            <a:lvl2pPr marL="914400" lvl="1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 b="1"/>
            </a:lvl2pPr>
            <a:lvl3pPr marL="1371600" lvl="2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None/>
              <a:defRPr sz="1013" b="1"/>
            </a:lvl3pPr>
            <a:lvl4pPr marL="1828800" lvl="3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4pPr>
            <a:lvl5pPr marL="2286000" lvl="4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5pPr>
            <a:lvl6pPr marL="2743200" lvl="5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body" idx="2"/>
          </p:nvPr>
        </p:nvSpPr>
        <p:spPr>
          <a:xfrm>
            <a:off x="472381" y="3340100"/>
            <a:ext cx="2901255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41"/>
          <p:cNvSpPr txBox="1">
            <a:spLocks noGrp="1"/>
          </p:cNvSpPr>
          <p:nvPr>
            <p:ph type="body" idx="3"/>
          </p:nvPr>
        </p:nvSpPr>
        <p:spPr>
          <a:xfrm>
            <a:off x="3471863" y="2241551"/>
            <a:ext cx="2915543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1pPr>
            <a:lvl2pPr marL="914400" lvl="1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 b="1"/>
            </a:lvl2pPr>
            <a:lvl3pPr marL="1371600" lvl="2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None/>
              <a:defRPr sz="1013" b="1"/>
            </a:lvl3pPr>
            <a:lvl4pPr marL="1828800" lvl="3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4pPr>
            <a:lvl5pPr marL="2286000" lvl="4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5pPr>
            <a:lvl6pPr marL="2743200" lvl="5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50" name="Google Shape;50;p41"/>
          <p:cNvSpPr txBox="1">
            <a:spLocks noGrp="1"/>
          </p:cNvSpPr>
          <p:nvPr>
            <p:ph type="body" idx="4"/>
          </p:nvPr>
        </p:nvSpPr>
        <p:spPr>
          <a:xfrm>
            <a:off x="3471863" y="3340100"/>
            <a:ext cx="2915543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41"/>
          <p:cNvSpPr txBox="1">
            <a:spLocks noGrp="1"/>
          </p:cNvSpPr>
          <p:nvPr>
            <p:ph type="dt" idx="10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2" name="Google Shape;52;p41"/>
          <p:cNvSpPr txBox="1">
            <a:spLocks noGrp="1"/>
          </p:cNvSpPr>
          <p:nvPr>
            <p:ph type="ftr" idx="11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41"/>
          <p:cNvSpPr txBox="1">
            <a:spLocks noGrp="1"/>
          </p:cNvSpPr>
          <p:nvPr>
            <p:ph type="sldNum" idx="12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2"/>
          <p:cNvSpPr txBox="1"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2"/>
          <p:cNvSpPr txBox="1">
            <a:spLocks noGrp="1"/>
          </p:cNvSpPr>
          <p:nvPr>
            <p:ph type="dt" idx="10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7" name="Google Shape;57;p42"/>
          <p:cNvSpPr txBox="1">
            <a:spLocks noGrp="1"/>
          </p:cNvSpPr>
          <p:nvPr>
            <p:ph type="ftr" idx="11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8" name="Google Shape;58;p42"/>
          <p:cNvSpPr txBox="1">
            <a:spLocks noGrp="1"/>
          </p:cNvSpPr>
          <p:nvPr>
            <p:ph type="sldNum" idx="12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3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43"/>
          <p:cNvSpPr txBox="1">
            <a:spLocks noGrp="1"/>
          </p:cNvSpPr>
          <p:nvPr>
            <p:ph type="body" idx="1"/>
          </p:nvPr>
        </p:nvSpPr>
        <p:spPr>
          <a:xfrm>
            <a:off x="2915543" y="1316567"/>
            <a:ext cx="3471863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28612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2pPr>
            <a:lvl3pPr marL="1371600" lvl="2" indent="-31432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3pPr>
            <a:lvl4pPr marL="1828800" lvl="3" indent="-300037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Char char="•"/>
              <a:defRPr sz="1125"/>
            </a:lvl4pPr>
            <a:lvl5pPr marL="2286000" lvl="4" indent="-300037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Char char="•"/>
              <a:defRPr sz="1125"/>
            </a:lvl5pPr>
            <a:lvl6pPr marL="2743200" lvl="5" indent="-300037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Char char="•"/>
              <a:defRPr sz="1125"/>
            </a:lvl6pPr>
            <a:lvl7pPr marL="3200400" lvl="6" indent="-300037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Char char="•"/>
              <a:defRPr sz="1125"/>
            </a:lvl7pPr>
            <a:lvl8pPr marL="3657600" lvl="7" indent="-300037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Char char="•"/>
              <a:defRPr sz="1125"/>
            </a:lvl8pPr>
            <a:lvl9pPr marL="4114800" lvl="8" indent="-300037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Char char="•"/>
              <a:defRPr sz="1125"/>
            </a:lvl9pPr>
          </a:lstStyle>
          <a:p>
            <a:endParaRPr/>
          </a:p>
        </p:txBody>
      </p:sp>
      <p:sp>
        <p:nvSpPr>
          <p:cNvPr id="62" name="Google Shape;62;p43"/>
          <p:cNvSpPr txBox="1">
            <a:spLocks noGrp="1"/>
          </p:cNvSpPr>
          <p:nvPr>
            <p:ph type="body" idx="2"/>
          </p:nvPr>
        </p:nvSpPr>
        <p:spPr>
          <a:xfrm>
            <a:off x="472381" y="2743200"/>
            <a:ext cx="2211883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2pPr>
            <a:lvl3pPr marL="1371600" lvl="2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3pPr>
            <a:lvl4pPr marL="1828800" lvl="3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4pPr>
            <a:lvl5pPr marL="2286000" lvl="4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5pPr>
            <a:lvl6pPr marL="2743200" lvl="5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6pPr>
            <a:lvl7pPr marL="3200400" lvl="6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7pPr>
            <a:lvl8pPr marL="3657600" lvl="7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8pPr>
            <a:lvl9pPr marL="4114800" lvl="8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9pPr>
          </a:lstStyle>
          <a:p>
            <a:endParaRPr/>
          </a:p>
        </p:txBody>
      </p:sp>
      <p:sp>
        <p:nvSpPr>
          <p:cNvPr id="63" name="Google Shape;63;p43"/>
          <p:cNvSpPr txBox="1">
            <a:spLocks noGrp="1"/>
          </p:cNvSpPr>
          <p:nvPr>
            <p:ph type="dt" idx="10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4" name="Google Shape;64;p43"/>
          <p:cNvSpPr txBox="1">
            <a:spLocks noGrp="1"/>
          </p:cNvSpPr>
          <p:nvPr>
            <p:ph type="ftr" idx="11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5" name="Google Shape;65;p43"/>
          <p:cNvSpPr txBox="1">
            <a:spLocks noGrp="1"/>
          </p:cNvSpPr>
          <p:nvPr>
            <p:ph type="sldNum" idx="12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4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44"/>
          <p:cNvSpPr>
            <a:spLocks noGrp="1"/>
          </p:cNvSpPr>
          <p:nvPr>
            <p:ph type="pic" idx="2"/>
          </p:nvPr>
        </p:nvSpPr>
        <p:spPr>
          <a:xfrm>
            <a:off x="2915543" y="1316567"/>
            <a:ext cx="3471863" cy="6498167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44"/>
          <p:cNvSpPr txBox="1">
            <a:spLocks noGrp="1"/>
          </p:cNvSpPr>
          <p:nvPr>
            <p:ph type="body" idx="1"/>
          </p:nvPr>
        </p:nvSpPr>
        <p:spPr>
          <a:xfrm>
            <a:off x="472381" y="2743200"/>
            <a:ext cx="2211883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2pPr>
            <a:lvl3pPr marL="1371600" lvl="2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3pPr>
            <a:lvl4pPr marL="1828800" lvl="3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4pPr>
            <a:lvl5pPr marL="2286000" lvl="4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5pPr>
            <a:lvl6pPr marL="2743200" lvl="5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6pPr>
            <a:lvl7pPr marL="3200400" lvl="6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7pPr>
            <a:lvl8pPr marL="3657600" lvl="7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8pPr>
            <a:lvl9pPr marL="4114800" lvl="8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9pPr>
          </a:lstStyle>
          <a:p>
            <a:endParaRPr/>
          </a:p>
        </p:txBody>
      </p:sp>
      <p:sp>
        <p:nvSpPr>
          <p:cNvPr id="70" name="Google Shape;70;p44"/>
          <p:cNvSpPr txBox="1">
            <a:spLocks noGrp="1"/>
          </p:cNvSpPr>
          <p:nvPr>
            <p:ph type="dt" idx="10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1" name="Google Shape;71;p44"/>
          <p:cNvSpPr txBox="1">
            <a:spLocks noGrp="1"/>
          </p:cNvSpPr>
          <p:nvPr>
            <p:ph type="ftr" idx="11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2" name="Google Shape;72;p44"/>
          <p:cNvSpPr txBox="1">
            <a:spLocks noGrp="1"/>
          </p:cNvSpPr>
          <p:nvPr>
            <p:ph type="sldNum" idx="12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5"/>
          <p:cNvSpPr txBox="1"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45"/>
          <p:cNvSpPr txBox="1">
            <a:spLocks noGrp="1"/>
          </p:cNvSpPr>
          <p:nvPr>
            <p:ph type="body" idx="1"/>
          </p:nvPr>
        </p:nvSpPr>
        <p:spPr>
          <a:xfrm rot="5400000">
            <a:off x="528108" y="2377546"/>
            <a:ext cx="5801784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45"/>
          <p:cNvSpPr txBox="1">
            <a:spLocks noGrp="1"/>
          </p:cNvSpPr>
          <p:nvPr>
            <p:ph type="dt" idx="10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7" name="Google Shape;77;p45"/>
          <p:cNvSpPr txBox="1">
            <a:spLocks noGrp="1"/>
          </p:cNvSpPr>
          <p:nvPr>
            <p:ph type="ftr" idx="11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8" name="Google Shape;78;p45"/>
          <p:cNvSpPr txBox="1">
            <a:spLocks noGrp="1"/>
          </p:cNvSpPr>
          <p:nvPr>
            <p:ph type="sldNum" idx="12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6"/>
          <p:cNvSpPr txBox="1">
            <a:spLocks noGrp="1"/>
          </p:cNvSpPr>
          <p:nvPr>
            <p:ph type="title"/>
          </p:nvPr>
        </p:nvSpPr>
        <p:spPr>
          <a:xfrm rot="5400000">
            <a:off x="1772575" y="3622015"/>
            <a:ext cx="774911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46"/>
          <p:cNvSpPr txBox="1">
            <a:spLocks noGrp="1"/>
          </p:cNvSpPr>
          <p:nvPr>
            <p:ph type="body" idx="1"/>
          </p:nvPr>
        </p:nvSpPr>
        <p:spPr>
          <a:xfrm rot="5400000">
            <a:off x="-1227799" y="2186121"/>
            <a:ext cx="774911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46"/>
          <p:cNvSpPr txBox="1">
            <a:spLocks noGrp="1"/>
          </p:cNvSpPr>
          <p:nvPr>
            <p:ph type="dt" idx="10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3" name="Google Shape;83;p46"/>
          <p:cNvSpPr txBox="1">
            <a:spLocks noGrp="1"/>
          </p:cNvSpPr>
          <p:nvPr>
            <p:ph type="ftr" idx="11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4" name="Google Shape;84;p46"/>
          <p:cNvSpPr txBox="1">
            <a:spLocks noGrp="1"/>
          </p:cNvSpPr>
          <p:nvPr>
            <p:ph type="sldNum" idx="12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3"/>
          <p:cNvSpPr txBox="1"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75"/>
              <a:buFont typeface="Calibri"/>
              <a:buNone/>
              <a:defRPr sz="24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3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8612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43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3"/>
          <p:cNvSpPr txBox="1">
            <a:spLocks noGrp="1"/>
          </p:cNvSpPr>
          <p:nvPr>
            <p:ph type="dt" idx="10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33"/>
          <p:cNvSpPr txBox="1">
            <a:spLocks noGrp="1"/>
          </p:cNvSpPr>
          <p:nvPr>
            <p:ph type="ftr" idx="11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4" name="Google Shape;14;p33"/>
          <p:cNvSpPr txBox="1">
            <a:spLocks noGrp="1"/>
          </p:cNvSpPr>
          <p:nvPr>
            <p:ph type="sldNum" idx="12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"/>
          <p:cNvSpPr txBox="1">
            <a:spLocks noGrp="1"/>
          </p:cNvSpPr>
          <p:nvPr>
            <p:ph type="title"/>
          </p:nvPr>
        </p:nvSpPr>
        <p:spPr>
          <a:xfrm>
            <a:off x="471488" y="486834"/>
            <a:ext cx="5915025" cy="421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6969"/>
              <a:buFont typeface="Calibri"/>
              <a:buNone/>
            </a:pPr>
            <a:r>
              <a:rPr lang="en-US" dirty="0"/>
              <a:t>Wahpeton Park Board Minutes</a:t>
            </a:r>
            <a:endParaRPr dirty="0"/>
          </a:p>
        </p:txBody>
      </p:sp>
      <p:sp>
        <p:nvSpPr>
          <p:cNvPr id="186" name="Google Shape;186;p4"/>
          <p:cNvSpPr txBox="1">
            <a:spLocks noGrp="1"/>
          </p:cNvSpPr>
          <p:nvPr>
            <p:ph type="body" idx="1"/>
          </p:nvPr>
        </p:nvSpPr>
        <p:spPr>
          <a:xfrm>
            <a:off x="0" y="817033"/>
            <a:ext cx="6598920" cy="8326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b="1" dirty="0"/>
              <a:t>January 21, 2026 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</a:pPr>
            <a:endParaRPr sz="4800" u="sng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Pursuant to due call and notice thereof, a regular meeting of the Wahpeton Park Board was held on Wednesday, January 21, 2026, at 5:15 pm at the Wahpeton Community Center in Wahpeton, North Dakota.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Commissioners present:   Hatting. Formaneck, Watson, Gripentrog. Tobias.</a:t>
            </a:r>
          </a:p>
          <a:p>
            <a:pPr marL="0" lvl="0" indent="0">
              <a:buSzPts val="1200"/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Staff present: Brad Edwardson - Director of Parks and Recreation, Curt Holtz- Park Superintendent,  Kathy Diekman- Zoo Director, Brittney Myhra- HR  Manager -Connie Metcalf – Park Board Clerk.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Meeting was called to order by Park Board Vice President Gripentrog.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Citizen’s Request: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none</a:t>
            </a:r>
            <a:endParaRPr lang="en-US" sz="4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b="1" u="sng" dirty="0">
                <a:latin typeface="Arial" panose="020B0604020202020204" pitchFamily="34" charset="0"/>
                <a:cs typeface="Arial" panose="020B0604020202020204" pitchFamily="34" charset="0"/>
              </a:rPr>
              <a:t>Approval of Minutes: </a:t>
            </a:r>
            <a:endParaRPr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SzPts val="1200"/>
              <a:buNone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Motion by Hatting  to approve the Park Board regular meeting minutes from December 17,  2025, seconded by Formaneck.  MC 4-0.</a:t>
            </a:r>
          </a:p>
          <a:p>
            <a:pPr marL="0" indent="0">
              <a:buSzPts val="1200"/>
              <a:buNone/>
            </a:pP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SzPts val="1200"/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*Approval of minutes of special meeting held on December 17, 2025, Motion by Formaneck seconded by Hatting. MC 4-0.</a:t>
            </a:r>
          </a:p>
          <a:p>
            <a:pPr marL="0" indent="0">
              <a:buSzPts val="1200"/>
              <a:buNone/>
            </a:pP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b="1" u="sng" dirty="0">
                <a:latin typeface="Arial" panose="020B0604020202020204" pitchFamily="34" charset="0"/>
                <a:cs typeface="Arial" panose="020B0604020202020204" pitchFamily="34" charset="0"/>
              </a:rPr>
              <a:t>Reports from Commissioners, Officers and Committees:</a:t>
            </a:r>
          </a:p>
          <a:p>
            <a:pPr marL="0" lvl="0" indent="0">
              <a:buSzPts val="1200"/>
              <a:buNone/>
            </a:pPr>
            <a:r>
              <a:rPr lang="en-US" sz="4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Zoo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Director:</a:t>
            </a:r>
          </a:p>
          <a:p>
            <a:pPr marL="0" lvl="0" indent="0">
              <a:buSzPts val="1200"/>
              <a:buNone/>
            </a:pPr>
            <a:r>
              <a:rPr lang="en-US" sz="4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Off site fundraising efforts continue.</a:t>
            </a:r>
          </a:p>
          <a:p>
            <a:pPr marL="0" lvl="0" indent="0">
              <a:buSzPts val="1200"/>
              <a:buNone/>
            </a:pPr>
            <a:r>
              <a:rPr lang="en-US" sz="4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Giving Hearts Day March- Steve &amp; Wanda Nelson, Watford City ($4,000).</a:t>
            </a:r>
          </a:p>
          <a:p>
            <a:pPr marL="0" lvl="0" indent="0">
              <a:buSzPts val="1200"/>
              <a:buNone/>
            </a:pPr>
            <a:r>
              <a:rPr lang="en-US" sz="4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Safety Training was done in January.</a:t>
            </a:r>
          </a:p>
          <a:p>
            <a:pPr marL="0" lvl="0" indent="0">
              <a:buSzPts val="1200"/>
              <a:buNone/>
            </a:pPr>
            <a:r>
              <a:rPr lang="en-US" sz="4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Carousel furnace was replaced- funded by donations.</a:t>
            </a:r>
          </a:p>
          <a:p>
            <a:pPr marL="0" lvl="0" indent="0">
              <a:buSzPts val="1200"/>
              <a:buNone/>
            </a:pPr>
            <a:r>
              <a:rPr lang="en-US" sz="4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Nature Center Electric furnace needs to be replaced.</a:t>
            </a:r>
          </a:p>
          <a:p>
            <a:pPr marL="0" lvl="0" indent="0">
              <a:buSzPts val="1200"/>
              <a:buNone/>
            </a:pPr>
            <a:r>
              <a:rPr lang="en-US" sz="4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*Motion by Tobias to approve $6,000 for new heater in Nature Center, seconded by Hatting.</a:t>
            </a:r>
          </a:p>
          <a:p>
            <a:pPr marL="0" lvl="0" indent="0">
              <a:buSzPts val="1200"/>
              <a:buNone/>
            </a:pPr>
            <a:r>
              <a:rPr lang="en-US" sz="4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MC 4-0.</a:t>
            </a:r>
          </a:p>
          <a:p>
            <a:pPr marL="0" lvl="0" indent="0">
              <a:buSzPts val="1200"/>
              <a:buNone/>
            </a:pPr>
            <a:r>
              <a:rPr lang="en-US" sz="4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MAZA Conference will be hosted by zoo June 16-18.</a:t>
            </a:r>
          </a:p>
          <a:p>
            <a:pPr marL="0" lvl="0" indent="0">
              <a:buSzPts val="1200"/>
              <a:buNone/>
            </a:pPr>
            <a:r>
              <a:rPr lang="en-US" sz="4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WGS follow up meeting January 21</a:t>
            </a:r>
            <a:r>
              <a:rPr lang="en-US" sz="48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</a:t>
            </a:r>
            <a:r>
              <a:rPr lang="en-US" sz="4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4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Director of Parks and Recreation: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Director asked the council to please correct the statement on the SPARC Facebook page that misrepresented the Park District Statement. FB posts have been slightly better.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City is working on creating their own webpage to get correct info to public.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Council voted to approve sending a new Land Lease Agreement to NDSCS.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Est. 2026 annual budget for Zoo. 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Working on new JPA regarding Zoo/park operations.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Opera House will not work out. Working on other options.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Gathering info for Baseball, NDSCS, WHS for field use agreements.</a:t>
            </a:r>
          </a:p>
          <a:p>
            <a:pPr marL="0" indent="0">
              <a:buSzPts val="1200"/>
              <a:buNone/>
            </a:pPr>
            <a:endParaRPr lang="en-US" sz="48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SzPts val="1200"/>
              <a:buNone/>
            </a:pPr>
            <a:r>
              <a:rPr lang="en-US" sz="48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Commissioner’s Requests: </a:t>
            </a:r>
            <a:r>
              <a:rPr lang="en-US" sz="48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none</a:t>
            </a:r>
          </a:p>
          <a:p>
            <a:pPr marL="0" indent="0">
              <a:buSzPts val="1200"/>
              <a:buNone/>
            </a:pPr>
            <a:endParaRPr lang="en-US" sz="5025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SzPts val="1200"/>
              <a:buNone/>
            </a:pPr>
            <a:endParaRPr lang="en-US" sz="4400" b="1" dirty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SzPts val="1200"/>
              <a:buNone/>
            </a:pPr>
            <a:endParaRPr lang="en-US" sz="5025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spcBef>
                <a:spcPts val="563"/>
              </a:spcBef>
              <a:buSzPts val="1200"/>
              <a:buNone/>
            </a:pP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spcBef>
                <a:spcPts val="563"/>
              </a:spcBef>
              <a:buSzPts val="1200"/>
              <a:buNone/>
            </a:pP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lvl="1" indent="-171450">
              <a:spcBef>
                <a:spcPts val="563"/>
              </a:spcBef>
              <a:buSzPts val="1200"/>
              <a:buFont typeface="Arial" panose="020B0604020202020204" pitchFamily="34" charset="0"/>
              <a:buChar char="•"/>
            </a:pP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lvl="1" indent="-171450">
              <a:spcBef>
                <a:spcPts val="563"/>
              </a:spcBef>
              <a:buSzPts val="1200"/>
              <a:buFont typeface="Arial" panose="020B0604020202020204" pitchFamily="34" charset="0"/>
              <a:buChar char="•"/>
            </a:pP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lvl="1" indent="-171450">
              <a:spcBef>
                <a:spcPts val="563"/>
              </a:spcBef>
              <a:buSzPts val="1200"/>
              <a:buFont typeface="Arial" panose="020B0604020202020204" pitchFamily="34" charset="0"/>
              <a:buChar char="•"/>
            </a:pP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400" b="1" dirty="0"/>
              <a:t> </a:t>
            </a:r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400" b="1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400" b="1" dirty="0"/>
              <a:t>   </a:t>
            </a:r>
          </a:p>
          <a:p>
            <a:pPr marL="0" indent="0">
              <a:lnSpc>
                <a:spcPct val="100000"/>
              </a:lnSpc>
              <a:buSzPts val="1200"/>
              <a:buNone/>
            </a:pPr>
            <a:endParaRPr lang="en-US" sz="4400" dirty="0"/>
          </a:p>
          <a:p>
            <a:pPr marL="0" indent="0">
              <a:lnSpc>
                <a:spcPct val="100000"/>
              </a:lnSpc>
              <a:buSzPts val="1200"/>
              <a:buNone/>
            </a:pPr>
            <a:endParaRPr lang="en-US" sz="44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400" b="1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400" b="1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400" b="1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400" b="1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4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4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4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4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4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4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400" b="1" dirty="0"/>
              <a:t>  </a:t>
            </a:r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4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4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4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4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4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4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4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4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4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400" b="1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400" b="1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400" b="1" dirty="0"/>
          </a:p>
          <a:p>
            <a:pPr marL="0" lvl="0" indent="0" algn="l" rtl="0">
              <a:lnSpc>
                <a:spcPct val="12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4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400" dirty="0"/>
              <a:t>  </a:t>
            </a:r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4800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4800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/>
              <a:t>. 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4800" dirty="0"/>
              <a:t> </a:t>
            </a:r>
            <a:endParaRPr sz="4800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dirty="0"/>
              <a:t>NovemberFebruary</a:t>
            </a:r>
            <a:endParaRPr dirty="0"/>
          </a:p>
        </p:txBody>
      </p:sp>
      <p:sp>
        <p:nvSpPr>
          <p:cNvPr id="187" name="Google Shape;187;p4"/>
          <p:cNvSpPr txBox="1">
            <a:spLocks noGrp="1"/>
          </p:cNvSpPr>
          <p:nvPr>
            <p:ph type="sldNum" idx="12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5"/>
          <p:cNvSpPr txBox="1">
            <a:spLocks noGrp="1"/>
          </p:cNvSpPr>
          <p:nvPr>
            <p:ph type="title"/>
          </p:nvPr>
        </p:nvSpPr>
        <p:spPr>
          <a:xfrm>
            <a:off x="471487" y="170456"/>
            <a:ext cx="5915025" cy="421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6969"/>
              <a:buFont typeface="Calibri"/>
              <a:buNone/>
            </a:pPr>
            <a:r>
              <a:rPr lang="en-US" dirty="0"/>
              <a:t>Wahpeton Park Board </a:t>
            </a:r>
            <a:endParaRPr dirty="0"/>
          </a:p>
        </p:txBody>
      </p:sp>
      <p:sp>
        <p:nvSpPr>
          <p:cNvPr id="193" name="Google Shape;193;p5"/>
          <p:cNvSpPr txBox="1">
            <a:spLocks noGrp="1"/>
          </p:cNvSpPr>
          <p:nvPr>
            <p:ph type="body" idx="1"/>
          </p:nvPr>
        </p:nvSpPr>
        <p:spPr>
          <a:xfrm>
            <a:off x="304799" y="522844"/>
            <a:ext cx="6553201" cy="8552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buSzPts val="1200"/>
              <a:buNone/>
            </a:pPr>
            <a:r>
              <a:rPr lang="en-US" sz="1200" b="1" u="sng" dirty="0">
                <a:latin typeface="+mj-lt"/>
              </a:rPr>
              <a:t>Reports from Commissioners and Committees:</a:t>
            </a:r>
          </a:p>
          <a:p>
            <a:pPr marL="0" lvl="0" indent="0">
              <a:buSzPts val="1200"/>
              <a:buNone/>
            </a:pPr>
            <a:r>
              <a:rPr lang="en-US" sz="12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Maintenance / Planning Committee:  </a:t>
            </a:r>
          </a:p>
          <a:p>
            <a:pPr marL="0" lvl="0" indent="0">
              <a:buSzPts val="1200"/>
              <a:buNone/>
            </a:pPr>
            <a:r>
              <a:rPr lang="en-US" sz="14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12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Planning:   </a:t>
            </a:r>
            <a:r>
              <a:rPr lang="en-US" sz="1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Wellness Center update.</a:t>
            </a:r>
          </a:p>
          <a:p>
            <a:pPr marL="0" lvl="0" indent="0">
              <a:buSzPts val="1200"/>
              <a:buNone/>
            </a:pPr>
            <a:r>
              <a:rPr lang="en-US" sz="12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</a:t>
            </a:r>
            <a:r>
              <a:rPr lang="en-US" sz="1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Team Lab has been contracted to spray all grounds.</a:t>
            </a:r>
          </a:p>
          <a:p>
            <a:pPr marL="0" lvl="0" indent="0">
              <a:buSzPts val="1200"/>
              <a:buNone/>
            </a:pPr>
            <a:r>
              <a:rPr lang="en-US" sz="14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12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Buildings:  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New keyboard at Hughes needs a stand built.</a:t>
            </a:r>
          </a:p>
          <a:p>
            <a:pPr marL="0" indent="0">
              <a:buSzPts val="1200"/>
              <a:buNone/>
            </a:pPr>
            <a:r>
              <a:rPr lang="en-US" sz="1200" dirty="0"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Schmitty’s  to install furnace in wood shop/restrooms</a:t>
            </a:r>
            <a:endParaRPr lang="en-US" sz="1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SzPts val="1200"/>
              <a:buNone/>
            </a:pPr>
            <a:r>
              <a:rPr lang="en-US" sz="12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	Grounds:   </a:t>
            </a:r>
            <a:r>
              <a:rPr lang="en-US" sz="1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Continue to maintain pond ice. Cannot keep ice on</a:t>
            </a:r>
          </a:p>
          <a:p>
            <a:pPr marL="0" indent="0">
              <a:buSzPts val="1200"/>
              <a:buNone/>
            </a:pPr>
            <a:r>
              <a:rPr lang="en-US" sz="1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ice rink.</a:t>
            </a:r>
          </a:p>
          <a:p>
            <a:pPr marL="0" indent="0">
              <a:buSzPts val="1200"/>
              <a:buNone/>
            </a:pPr>
            <a:r>
              <a:rPr lang="en-US" sz="1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Still waiting on quotes for Airport Park Projects.</a:t>
            </a:r>
          </a:p>
          <a:p>
            <a:pPr marL="0" indent="0">
              <a:buSzPts val="1200"/>
              <a:buNone/>
            </a:pPr>
            <a:r>
              <a:rPr lang="en-US" sz="12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                    Equipment:</a:t>
            </a:r>
          </a:p>
          <a:p>
            <a:pPr marL="0" indent="0">
              <a:buSzPts val="1200"/>
              <a:buNone/>
            </a:pPr>
            <a:r>
              <a:rPr lang="en-US" sz="12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</a:t>
            </a:r>
            <a:r>
              <a:rPr lang="en-US" sz="1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Working on equipment winter maintenanc</a:t>
            </a:r>
            <a:r>
              <a:rPr lang="en-US" sz="12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e.</a:t>
            </a:r>
          </a:p>
          <a:p>
            <a:pPr marL="0" indent="0">
              <a:buSzPts val="1200"/>
              <a:buNone/>
            </a:pPr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US" sz="12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Other: </a:t>
            </a:r>
          </a:p>
          <a:p>
            <a:pPr marL="0" indent="0">
              <a:buSzPts val="1200"/>
              <a:buNone/>
            </a:pPr>
            <a:r>
              <a:rPr lang="en-US" sz="12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Personnel/Finance Committee: </a:t>
            </a:r>
          </a:p>
          <a:p>
            <a:pPr marL="0" indent="0">
              <a:buSzPts val="1200"/>
              <a:buNone/>
            </a:pPr>
            <a:r>
              <a:rPr lang="en-US" sz="14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12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Personnel: 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Lost one zookeeper.</a:t>
            </a:r>
          </a:p>
          <a:p>
            <a:pPr marL="0" indent="0">
              <a:buSzPts val="1200"/>
              <a:buNone/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Taking over payroll target date  is April 2026.</a:t>
            </a:r>
          </a:p>
          <a:p>
            <a:pPr marL="0" indent="0">
              <a:buSzPts val="1200"/>
              <a:buNone/>
            </a:pP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* Hatting motioned  to move Zoo Director’s payroll back over to Zoo  .                                         Funds. Seconded by Watson. MC 5-0.      	                          </a:t>
            </a:r>
            <a:endParaRPr lang="en-US" sz="12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SzPts val="1200"/>
              <a:buNone/>
            </a:pP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	</a:t>
            </a:r>
            <a:r>
              <a:rPr lang="en-US" sz="12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Finance:</a:t>
            </a:r>
          </a:p>
          <a:p>
            <a:pPr marL="0" lvl="1" indent="0">
              <a:spcBef>
                <a:spcPts val="563"/>
              </a:spcBef>
              <a:buSzPts val="1200"/>
              <a:buNone/>
            </a:pPr>
            <a:r>
              <a:rPr lang="en-US" sz="1400" dirty="0"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1200" dirty="0">
                <a:ea typeface="Calibri" panose="020F0502020204030204" pitchFamily="34" charset="0"/>
                <a:cs typeface="Calibri" panose="020F0502020204030204" pitchFamily="34" charset="0"/>
              </a:rPr>
              <a:t>End of month balances </a:t>
            </a:r>
          </a:p>
          <a:p>
            <a:pPr marL="0" lvl="2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ea typeface="Calibri" panose="020F0502020204030204" pitchFamily="34" charset="0"/>
                <a:cs typeface="Calibri" panose="020F0502020204030204" pitchFamily="34" charset="0"/>
              </a:rPr>
              <a:t>		Park Board $416,981.44</a:t>
            </a:r>
          </a:p>
          <a:p>
            <a:pPr marL="0" lvl="2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ea typeface="Calibri" panose="020F0502020204030204" pitchFamily="34" charset="0"/>
                <a:cs typeface="Calibri" panose="020F0502020204030204" pitchFamily="34" charset="0"/>
              </a:rPr>
              <a:t>		Park and Rec Foundation $69,271.39.</a:t>
            </a:r>
          </a:p>
          <a:p>
            <a:pPr marL="0" lvl="1" indent="0">
              <a:spcBef>
                <a:spcPts val="563"/>
              </a:spcBef>
              <a:buSzPts val="1200"/>
              <a:buNone/>
            </a:pPr>
            <a:r>
              <a:rPr lang="en-US" sz="1400" dirty="0"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1200" dirty="0">
                <a:ea typeface="Calibri" panose="020F0502020204030204" pitchFamily="34" charset="0"/>
                <a:cs typeface="Calibri" panose="020F0502020204030204" pitchFamily="34" charset="0"/>
              </a:rPr>
              <a:t>Other Assets</a:t>
            </a:r>
          </a:p>
          <a:p>
            <a:pPr marL="0" lvl="2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ea typeface="Calibri" panose="020F0502020204030204" pitchFamily="34" charset="0"/>
                <a:cs typeface="Calibri" panose="020F0502020204030204" pitchFamily="34" charset="0"/>
              </a:rPr>
              <a:t>		Bell CD - $112, 027.68.</a:t>
            </a:r>
          </a:p>
          <a:p>
            <a:pPr marL="0" lvl="2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ea typeface="Calibri" panose="020F0502020204030204" pitchFamily="34" charset="0"/>
                <a:cs typeface="Calibri" panose="020F0502020204030204" pitchFamily="34" charset="0"/>
              </a:rPr>
              <a:t>		Bell Money Market- $27,672.91.</a:t>
            </a:r>
          </a:p>
          <a:p>
            <a:pPr marL="0" lvl="2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ea typeface="Calibri" panose="020F0502020204030204" pitchFamily="34" charset="0"/>
                <a:cs typeface="Calibri" panose="020F0502020204030204" pitchFamily="34" charset="0"/>
              </a:rPr>
              <a:t>		BMO Money Market - $36,637.24.</a:t>
            </a:r>
          </a:p>
          <a:p>
            <a:pPr marL="0" lvl="2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ea typeface="Calibri" panose="020F0502020204030204" pitchFamily="34" charset="0"/>
                <a:cs typeface="Calibri" panose="020F0502020204030204" pitchFamily="34" charset="0"/>
              </a:rPr>
              <a:t>		Edward Jones  - $7,922.25.</a:t>
            </a:r>
          </a:p>
          <a:p>
            <a:pPr marL="0" lvl="2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ea typeface="Calibri" panose="020F0502020204030204" pitchFamily="34" charset="0"/>
                <a:cs typeface="Calibri" panose="020F0502020204030204" pitchFamily="34" charset="0"/>
              </a:rPr>
              <a:t>		RJ Hughes Trust (US Bank) - $169,431.84.</a:t>
            </a:r>
          </a:p>
          <a:p>
            <a:pPr marL="0" lvl="2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ea typeface="Calibri" panose="020F0502020204030204" pitchFamily="34" charset="0"/>
                <a:cs typeface="Calibri" panose="020F0502020204030204" pitchFamily="34" charset="0"/>
              </a:rPr>
              <a:t>		Fleenor Trust (BMO) - $115,873.82.</a:t>
            </a:r>
          </a:p>
          <a:p>
            <a:pPr marL="0" lvl="2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ea typeface="Calibri" panose="020F0502020204030204" pitchFamily="34" charset="0"/>
                <a:cs typeface="Calibri" panose="020F0502020204030204" pitchFamily="34" charset="0"/>
              </a:rPr>
              <a:t>		Zoo Debt - $379,405.42 (2024 balance.</a:t>
            </a:r>
          </a:p>
          <a:p>
            <a:pPr marL="0" lvl="2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 Zoo labor is fully paid for 2025.</a:t>
            </a:r>
          </a:p>
          <a:p>
            <a:pPr marL="0" lvl="2" indent="0">
              <a:spcBef>
                <a:spcPts val="563"/>
              </a:spcBef>
              <a:buSzPts val="1200"/>
              <a:buNone/>
            </a:pPr>
            <a:r>
              <a:rPr lang="en-US" sz="1200" dirty="0"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Financial Reports:</a:t>
            </a:r>
          </a:p>
          <a:p>
            <a:pPr marL="0" lvl="5" indent="0">
              <a:lnSpc>
                <a:spcPct val="70000"/>
              </a:lnSpc>
              <a:spcBef>
                <a:spcPts val="563"/>
              </a:spcBef>
              <a:buSzPts val="1200"/>
              <a:buNone/>
            </a:pPr>
            <a:r>
              <a:rPr lang="en-US" sz="1200" dirty="0">
                <a:ea typeface="Calibri" panose="020F0502020204030204" pitchFamily="34" charset="0"/>
                <a:cs typeface="Calibri" panose="020F0502020204030204" pitchFamily="34" charset="0"/>
              </a:rPr>
              <a:t>		Financial reports available.</a:t>
            </a:r>
          </a:p>
          <a:p>
            <a:pPr marL="0" lvl="5" indent="0">
              <a:lnSpc>
                <a:spcPct val="70000"/>
              </a:lnSpc>
              <a:spcBef>
                <a:spcPts val="563"/>
              </a:spcBef>
              <a:buSzPts val="1200"/>
              <a:buNone/>
            </a:pPr>
            <a:r>
              <a:rPr lang="en-US" sz="1200" dirty="0">
                <a:ea typeface="Calibri" panose="020F0502020204030204" pitchFamily="34" charset="0"/>
                <a:cs typeface="Calibri" panose="020F0502020204030204" pitchFamily="34" charset="0"/>
              </a:rPr>
              <a:t>		Monthly bills submitted.</a:t>
            </a:r>
          </a:p>
          <a:p>
            <a:pPr marL="0" lvl="2" indent="0">
              <a:spcBef>
                <a:spcPts val="563"/>
              </a:spcBef>
              <a:buSzPts val="1200"/>
              <a:buNone/>
            </a:pPr>
            <a:endParaRPr lang="en-US" sz="12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2" indent="0">
              <a:spcBef>
                <a:spcPts val="563"/>
              </a:spcBef>
              <a:buSzPts val="1200"/>
              <a:buNone/>
            </a:pPr>
            <a:endParaRPr 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100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100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100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100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100" b="1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100" b="1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100" b="1" u="sng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100" b="1" u="sng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100" b="1" u="sng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1200" b="1" u="sng" dirty="0"/>
          </a:p>
        </p:txBody>
      </p:sp>
      <p:sp>
        <p:nvSpPr>
          <p:cNvPr id="194" name="Google Shape;194;p5"/>
          <p:cNvSpPr txBox="1">
            <a:spLocks noGrp="1"/>
          </p:cNvSpPr>
          <p:nvPr>
            <p:ph type="sldNum" idx="12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6"/>
          <p:cNvSpPr txBox="1">
            <a:spLocks noGrp="1"/>
          </p:cNvSpPr>
          <p:nvPr>
            <p:ph type="title"/>
          </p:nvPr>
        </p:nvSpPr>
        <p:spPr>
          <a:xfrm>
            <a:off x="471488" y="486834"/>
            <a:ext cx="5915025" cy="421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6969"/>
              <a:buFont typeface="Calibri"/>
              <a:buNone/>
            </a:pPr>
            <a:r>
              <a:rPr lang="en-US" dirty="0"/>
              <a:t>Wahpeton Park Board Minutes</a:t>
            </a:r>
            <a:endParaRPr dirty="0"/>
          </a:p>
        </p:txBody>
      </p:sp>
      <p:sp>
        <p:nvSpPr>
          <p:cNvPr id="200" name="Google Shape;200;p6"/>
          <p:cNvSpPr txBox="1">
            <a:spLocks noGrp="1"/>
          </p:cNvSpPr>
          <p:nvPr>
            <p:ph type="body" idx="1"/>
          </p:nvPr>
        </p:nvSpPr>
        <p:spPr>
          <a:xfrm>
            <a:off x="0" y="908049"/>
            <a:ext cx="6858000" cy="747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Recreation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: - Brad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dirty="0">
                <a:latin typeface="+mj-lt"/>
              </a:rPr>
              <a:t>Rec activities have gone well.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dirty="0">
                <a:latin typeface="+mj-lt"/>
              </a:rPr>
              <a:t>Rec Camp program was held over Christmas vacation. Served many families. Lots of compliments from parents. 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dirty="0">
                <a:latin typeface="+mj-lt"/>
              </a:rPr>
              <a:t>Chalet opened in Dec. Lots of kids playing on hill and skating. 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dirty="0">
                <a:latin typeface="+mj-lt"/>
              </a:rPr>
              <a:t>WVB started with 11 teams. No CVB due to low registrations.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dirty="0">
                <a:latin typeface="+mj-lt"/>
              </a:rPr>
              <a:t>MBB started with 7 teams. Had to moved to WCC being no longer can use the Wahpeton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dirty="0">
                <a:latin typeface="+mj-lt"/>
              </a:rPr>
              <a:t>Public School Facilities for Adult Recreation as of January 2026.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dirty="0">
                <a:latin typeface="+mj-lt"/>
              </a:rPr>
              <a:t>Hoop It Up Tourney </a:t>
            </a:r>
            <a:r>
              <a:rPr lang="en-US" sz="1200">
                <a:latin typeface="+mj-lt"/>
              </a:rPr>
              <a:t>is January 31st.</a:t>
            </a:r>
            <a:endParaRPr lang="en-US" sz="1200" dirty="0">
              <a:latin typeface="+mj-lt"/>
            </a:endParaRP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dirty="0">
                <a:latin typeface="+mj-lt"/>
              </a:rPr>
              <a:t>	</a:t>
            </a:r>
            <a:endParaRPr lang="en-US" sz="1200" u="sng" dirty="0">
              <a:latin typeface="+mj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200"/>
              <a:buNone/>
            </a:pPr>
            <a:r>
              <a:rPr lang="en-US" sz="1200" b="1" u="sng" dirty="0">
                <a:latin typeface="+mj-lt"/>
              </a:rPr>
              <a:t>Unfinished Business: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200"/>
              <a:buNone/>
            </a:pPr>
            <a:endParaRPr lang="en-US" sz="1200" b="1" dirty="0">
              <a:latin typeface="+mj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200"/>
              <a:buNone/>
            </a:pPr>
            <a:r>
              <a:rPr lang="en-US" sz="1200" b="1" u="sng" dirty="0">
                <a:latin typeface="+mj-lt"/>
              </a:rPr>
              <a:t>New Business:</a:t>
            </a:r>
          </a:p>
          <a:p>
            <a:pPr marL="0" indent="0">
              <a:spcBef>
                <a:spcPts val="0"/>
              </a:spcBef>
              <a:buSzPts val="1200"/>
              <a:buNone/>
            </a:pPr>
            <a:endParaRPr lang="en-US" sz="1200" b="1" u="sng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b="1" u="sng" dirty="0">
                <a:latin typeface="+mj-lt"/>
              </a:rPr>
              <a:t>Scheduled Committee meetings:</a:t>
            </a:r>
          </a:p>
          <a:p>
            <a:pPr marL="628650" lvl="1" indent="-171450">
              <a:spcBef>
                <a:spcPts val="0"/>
              </a:spcBef>
              <a:buSzPts val="1200"/>
            </a:pPr>
            <a:r>
              <a:rPr lang="en-US" sz="1200" dirty="0">
                <a:latin typeface="+mj-lt"/>
              </a:rPr>
              <a:t>Maintenance / Planning Committee – Tuesday, February 10, 2026  – 12 pm – Park Shop.</a:t>
            </a:r>
          </a:p>
          <a:p>
            <a:pPr marL="628650" lvl="1" indent="-171450">
              <a:spcBef>
                <a:spcPts val="0"/>
              </a:spcBef>
              <a:buSzPts val="1200"/>
            </a:pPr>
            <a:r>
              <a:rPr lang="en-US" sz="1200" dirty="0">
                <a:latin typeface="+mj-lt"/>
              </a:rPr>
              <a:t>Personnel / Finance Committee – Wednesday, February 11, 2026 - 12:00  – 12:40 PM  WCC.</a:t>
            </a:r>
          </a:p>
          <a:p>
            <a:pPr marL="628650" lvl="1" indent="-171450">
              <a:spcBef>
                <a:spcPts val="0"/>
              </a:spcBef>
              <a:buSzPts val="1200"/>
            </a:pPr>
            <a:r>
              <a:rPr lang="en-US" sz="1200" dirty="0">
                <a:latin typeface="+mj-lt"/>
              </a:rPr>
              <a:t>Recreation Committee – Wednesday, February 1,2026 - 12:40-1PM – WCC. </a:t>
            </a:r>
          </a:p>
          <a:p>
            <a:pPr marL="628650" lvl="1" indent="-171450">
              <a:spcBef>
                <a:spcPts val="0"/>
              </a:spcBef>
              <a:buSzPts val="1200"/>
            </a:pPr>
            <a:r>
              <a:rPr lang="en-US" sz="1200" dirty="0">
                <a:latin typeface="+mj-lt"/>
              </a:rPr>
              <a:t>Zoo Committee-</a:t>
            </a:r>
          </a:p>
          <a:p>
            <a:pPr marL="628650" lvl="1" indent="-171450">
              <a:spcBef>
                <a:spcPts val="0"/>
              </a:spcBef>
              <a:buSzPts val="1200"/>
            </a:pPr>
            <a:r>
              <a:rPr lang="en-US" sz="1200" dirty="0">
                <a:latin typeface="+mj-lt"/>
              </a:rPr>
              <a:t>HOR committee -</a:t>
            </a:r>
            <a:endParaRPr lang="en-US" sz="1200" b="1" u="sng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dirty="0">
                <a:latin typeface="+mj-lt"/>
              </a:rPr>
              <a:t>*Tobias motioned to approve financial reports and approve Park Board bills, seconded by Formaneck.  MC. 5-0.</a:t>
            </a:r>
            <a:endParaRPr lang="en-US" sz="1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dirty="0">
                <a:latin typeface="+mj-lt"/>
              </a:rPr>
              <a:t>Date of Next meeting: Wednesday, February 18,2026- 5:15 PM – Wahpeton Community Center.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dirty="0">
                <a:latin typeface="+mj-lt"/>
              </a:rPr>
              <a:t>Adjournment.  </a:t>
            </a:r>
          </a:p>
          <a:p>
            <a:pPr marL="0" lvl="0" indent="0">
              <a:buSzPts val="1200"/>
              <a:buNone/>
            </a:pPr>
            <a:r>
              <a:rPr lang="en-US" sz="1200" dirty="0">
                <a:latin typeface="+mj-lt"/>
              </a:rPr>
              <a:t>*</a:t>
            </a:r>
            <a:r>
              <a:rPr lang="en-US" sz="1200" dirty="0" err="1">
                <a:latin typeface="+mj-lt"/>
              </a:rPr>
              <a:t>Formaneck</a:t>
            </a:r>
            <a:r>
              <a:rPr lang="en-US" sz="1200" dirty="0">
                <a:latin typeface="+mj-lt"/>
              </a:rPr>
              <a:t> motioned to adjourn. Second by Tobias. MC 5-0.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200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sz="1200" dirty="0"/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dirty="0"/>
              <a:t>_____________________________                                         ______________________________</a:t>
            </a:r>
          </a:p>
          <a:p>
            <a:pPr marL="0" lvl="0" indent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sz="1200" b="1" dirty="0"/>
              <a:t>Brian Watson, Park Board President	                             Connie Metcalf, Park Board Clerk</a:t>
            </a:r>
            <a:endParaRPr sz="1200" dirty="0"/>
          </a:p>
        </p:txBody>
      </p:sp>
      <p:sp>
        <p:nvSpPr>
          <p:cNvPr id="201" name="Google Shape;201;p6"/>
          <p:cNvSpPr txBox="1">
            <a:spLocks noGrp="1"/>
          </p:cNvSpPr>
          <p:nvPr>
            <p:ph type="sldNum" idx="12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03C1346158A34DB9E7624F1DAA89A5" ma:contentTypeVersion="5" ma:contentTypeDescription="Create a new document." ma:contentTypeScope="" ma:versionID="64030999048cb7d7def5356e2fd65796">
  <xsd:schema xmlns:xsd="http://www.w3.org/2001/XMLSchema" xmlns:xs="http://www.w3.org/2001/XMLSchema" xmlns:p="http://schemas.microsoft.com/office/2006/metadata/properties" xmlns:ns3="f15c77ab-4ee1-4729-887f-a5f736db5ca0" xmlns:ns4="9f833610-f7db-4661-a070-36a5cc727e4e" targetNamespace="http://schemas.microsoft.com/office/2006/metadata/properties" ma:root="true" ma:fieldsID="7dc5731883cabf5fdbb77110b37dd4b0" ns3:_="" ns4:_="">
    <xsd:import namespace="f15c77ab-4ee1-4729-887f-a5f736db5ca0"/>
    <xsd:import namespace="9f833610-f7db-4661-a070-36a5cc727e4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5c77ab-4ee1-4729-887f-a5f736db5c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833610-f7db-4661-a070-36a5cc727e4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4DC293C-4AAD-44AF-830A-22216252733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2344F7D-A03B-4266-8375-719B360C46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5c77ab-4ee1-4729-887f-a5f736db5ca0"/>
    <ds:schemaRef ds:uri="9f833610-f7db-4661-a070-36a5cc727e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ECA83D1-BED2-4635-915A-7414325D90AF}">
  <ds:schemaRefs>
    <ds:schemaRef ds:uri="http://purl.org/dc/elements/1.1/"/>
    <ds:schemaRef ds:uri="9f833610-f7db-4661-a070-36a5cc727e4e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f15c77ab-4ee1-4729-887f-a5f736db5ca0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9922</TotalTime>
  <Words>870</Words>
  <Application>Microsoft Office PowerPoint</Application>
  <PresentationFormat>On-screen Show (4:3)</PresentationFormat>
  <Paragraphs>185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Wahpeton Park Board Minutes</vt:lpstr>
      <vt:lpstr>Wahpeton Park Board </vt:lpstr>
      <vt:lpstr>Wahpeton Park Board Minutes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Wahpeton Park Board</dc:title>
  <dc:creator>user1</dc:creator>
  <cp:lastModifiedBy>Connie Metcalf</cp:lastModifiedBy>
  <cp:revision>51</cp:revision>
  <cp:lastPrinted>2026-01-23T20:10:31Z</cp:lastPrinted>
  <dcterms:created xsi:type="dcterms:W3CDTF">2022-05-11T14:34:01Z</dcterms:created>
  <dcterms:modified xsi:type="dcterms:W3CDTF">2026-02-11T16:09:44Z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0x0101008303C1346158A34DB9E7624F1DAA89A5</vt:lpwstr>
  </property>
</Properties>
</file>